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20" r:id="rId2"/>
    <p:sldMasterId id="2147483756" r:id="rId3"/>
    <p:sldMasterId id="2147483780" r:id="rId4"/>
  </p:sldMasterIdLst>
  <p:notesMasterIdLst>
    <p:notesMasterId r:id="rId64"/>
  </p:notesMasterIdLst>
  <p:handoutMasterIdLst>
    <p:handoutMasterId r:id="rId65"/>
  </p:handoutMasterIdLst>
  <p:sldIdLst>
    <p:sldId id="258" r:id="rId5"/>
    <p:sldId id="403" r:id="rId6"/>
    <p:sldId id="380" r:id="rId7"/>
    <p:sldId id="316" r:id="rId8"/>
    <p:sldId id="381" r:id="rId9"/>
    <p:sldId id="382" r:id="rId10"/>
    <p:sldId id="384" r:id="rId11"/>
    <p:sldId id="385" r:id="rId12"/>
    <p:sldId id="346" r:id="rId13"/>
    <p:sldId id="389" r:id="rId14"/>
    <p:sldId id="360" r:id="rId15"/>
    <p:sldId id="417" r:id="rId16"/>
    <p:sldId id="375" r:id="rId17"/>
    <p:sldId id="391" r:id="rId18"/>
    <p:sldId id="394" r:id="rId19"/>
    <p:sldId id="345" r:id="rId20"/>
    <p:sldId id="338" r:id="rId21"/>
    <p:sldId id="404" r:id="rId22"/>
    <p:sldId id="418" r:id="rId23"/>
    <p:sldId id="407" r:id="rId24"/>
    <p:sldId id="414" r:id="rId25"/>
    <p:sldId id="334" r:id="rId26"/>
    <p:sldId id="330" r:id="rId27"/>
    <p:sldId id="326" r:id="rId28"/>
    <p:sldId id="350" r:id="rId29"/>
    <p:sldId id="351" r:id="rId30"/>
    <p:sldId id="366" r:id="rId31"/>
    <p:sldId id="352" r:id="rId32"/>
    <p:sldId id="365" r:id="rId33"/>
    <p:sldId id="279" r:id="rId34"/>
    <p:sldId id="406" r:id="rId35"/>
    <p:sldId id="333" r:id="rId36"/>
    <p:sldId id="408" r:id="rId37"/>
    <p:sldId id="411" r:id="rId38"/>
    <p:sldId id="412" r:id="rId39"/>
    <p:sldId id="413" r:id="rId40"/>
    <p:sldId id="410" r:id="rId41"/>
    <p:sldId id="261" r:id="rId42"/>
    <p:sldId id="339" r:id="rId43"/>
    <p:sldId id="342" r:id="rId44"/>
    <p:sldId id="297" r:id="rId45"/>
    <p:sldId id="298" r:id="rId46"/>
    <p:sldId id="319" r:id="rId47"/>
    <p:sldId id="310" r:id="rId48"/>
    <p:sldId id="354" r:id="rId49"/>
    <p:sldId id="361" r:id="rId50"/>
    <p:sldId id="282" r:id="rId51"/>
    <p:sldId id="276" r:id="rId52"/>
    <p:sldId id="343" r:id="rId53"/>
    <p:sldId id="355" r:id="rId54"/>
    <p:sldId id="356" r:id="rId55"/>
    <p:sldId id="357" r:id="rId56"/>
    <p:sldId id="401" r:id="rId57"/>
    <p:sldId id="402" r:id="rId58"/>
    <p:sldId id="399" r:id="rId59"/>
    <p:sldId id="400" r:id="rId60"/>
    <p:sldId id="409" r:id="rId61"/>
    <p:sldId id="415" r:id="rId62"/>
    <p:sldId id="398" r:id="rId63"/>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Марсель Янович" initials="МЯ" lastIdx="2" clrIdx="0">
    <p:extLst>
      <p:ext uri="{19B8F6BF-5375-455C-9EA6-DF929625EA0E}">
        <p15:presenceInfo xmlns:p15="http://schemas.microsoft.com/office/powerpoint/2012/main" userId="Марсель Янович" providerId="None"/>
      </p:ext>
    </p:extLst>
  </p:cmAuthor>
  <p:cmAuthor id="2" name="Марсель Бикбау" initials="МБ" lastIdx="1" clrIdx="1">
    <p:extLst>
      <p:ext uri="{19B8F6BF-5375-455C-9EA6-DF929625EA0E}">
        <p15:presenceInfo xmlns:p15="http://schemas.microsoft.com/office/powerpoint/2012/main" userId="42bfa5edca9529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503" autoAdjust="0"/>
  </p:normalViewPr>
  <p:slideViewPr>
    <p:cSldViewPr snapToGrid="0" snapToObjects="1">
      <p:cViewPr varScale="1">
        <p:scale>
          <a:sx n="104" d="100"/>
          <a:sy n="104" d="100"/>
        </p:scale>
        <p:origin x="1824" y="132"/>
      </p:cViewPr>
      <p:guideLst>
        <p:guide orient="horz" pos="2160"/>
        <p:guide pos="2880"/>
      </p:guideLst>
    </p:cSldViewPr>
  </p:slideViewPr>
  <p:outlineViewPr>
    <p:cViewPr>
      <p:scale>
        <a:sx n="33" d="100"/>
        <a:sy n="33" d="100"/>
      </p:scale>
      <p:origin x="0" y="7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10T18:33:25.543" idx="2">
    <p:pos x="5361" y="3403"/>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11-13T11:20:54.439" idx="1">
    <p:pos x="10" y="10"/>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82A6DC88-3176-2349-A292-CD457BDE64AC}" type="datetimeFigureOut">
              <a:rPr lang="en-US" smtClean="0"/>
              <a:t>11/14/2023</a:t>
            </a:fld>
            <a:endParaRPr lang="en-US"/>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4BC1262B-13F6-CF46-A601-340EDB550403}" type="slidenum">
              <a:rPr lang="en-US" smtClean="0"/>
              <a:t>‹#›</a:t>
            </a:fld>
            <a:endParaRPr lang="en-US"/>
          </a:p>
        </p:txBody>
      </p:sp>
    </p:spTree>
    <p:extLst>
      <p:ext uri="{BB962C8B-B14F-4D97-AF65-F5344CB8AC3E}">
        <p14:creationId xmlns:p14="http://schemas.microsoft.com/office/powerpoint/2010/main" val="1014181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E75DECAD-E131-B04E-BA3E-693CFBCBDDDA}" type="datetimeFigureOut">
              <a:rPr lang="en-US" smtClean="0"/>
              <a:t>11/14/2023</a:t>
            </a:fld>
            <a:endParaRPr lang="en-US"/>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D8553A31-B635-CF42-8EB2-3BA76955DCA4}" type="slidenum">
              <a:rPr lang="en-US" smtClean="0"/>
              <a:t>‹#›</a:t>
            </a:fld>
            <a:endParaRPr lang="en-US"/>
          </a:p>
        </p:txBody>
      </p:sp>
    </p:spTree>
    <p:extLst>
      <p:ext uri="{BB962C8B-B14F-4D97-AF65-F5344CB8AC3E}">
        <p14:creationId xmlns:p14="http://schemas.microsoft.com/office/powerpoint/2010/main" val="3382426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8553A31-B635-CF42-8EB2-3BA76955DCA4}" type="slidenum">
              <a:rPr lang="en-US" smtClean="0"/>
              <a:t>1</a:t>
            </a:fld>
            <a:endParaRPr lang="en-US"/>
          </a:p>
        </p:txBody>
      </p:sp>
    </p:spTree>
    <p:extLst>
      <p:ext uri="{BB962C8B-B14F-4D97-AF65-F5344CB8AC3E}">
        <p14:creationId xmlns:p14="http://schemas.microsoft.com/office/powerpoint/2010/main" val="292902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8553A31-B635-CF42-8EB2-3BA76955DCA4}" type="slidenum">
              <a:rPr lang="en-US" smtClean="0"/>
              <a:t>16</a:t>
            </a:fld>
            <a:endParaRPr lang="en-US"/>
          </a:p>
        </p:txBody>
      </p:sp>
    </p:spTree>
    <p:extLst>
      <p:ext uri="{BB962C8B-B14F-4D97-AF65-F5344CB8AC3E}">
        <p14:creationId xmlns:p14="http://schemas.microsoft.com/office/powerpoint/2010/main" val="55887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8553A31-B635-CF42-8EB2-3BA76955DCA4}" type="slidenum">
              <a:rPr lang="en-US" smtClean="0"/>
              <a:t>30</a:t>
            </a:fld>
            <a:endParaRPr lang="en-US"/>
          </a:p>
        </p:txBody>
      </p:sp>
    </p:spTree>
    <p:extLst>
      <p:ext uri="{BB962C8B-B14F-4D97-AF65-F5344CB8AC3E}">
        <p14:creationId xmlns:p14="http://schemas.microsoft.com/office/powerpoint/2010/main" val="304031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287713" y="515938"/>
            <a:ext cx="3444875" cy="25828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375E330-4A9C-4318-A792-3AD283CC9356}" type="slidenum">
              <a:rPr lang="ru-RU" smtClean="0"/>
              <a:pPr/>
              <a:t>42</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237668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287713" y="515938"/>
            <a:ext cx="3444875" cy="25828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375E330-4A9C-4318-A792-3AD283CC9356}" type="slidenum">
              <a:rPr lang="ru-RU" smtClean="0"/>
              <a:pPr/>
              <a:t>43</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230991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287713" y="515938"/>
            <a:ext cx="3444875" cy="25828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375E330-4A9C-4318-A792-3AD283CC9356}" type="slidenum">
              <a:rPr lang="ru-RU" smtClean="0"/>
              <a:pPr/>
              <a:t>47</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93305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8553A31-B635-CF42-8EB2-3BA76955DCA4}" type="slidenum">
              <a:rPr lang="en-US" smtClean="0"/>
              <a:t>54</a:t>
            </a:fld>
            <a:endParaRPr lang="en-US"/>
          </a:p>
        </p:txBody>
      </p:sp>
    </p:spTree>
    <p:extLst>
      <p:ext uri="{BB962C8B-B14F-4D97-AF65-F5344CB8AC3E}">
        <p14:creationId xmlns:p14="http://schemas.microsoft.com/office/powerpoint/2010/main" val="3083082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C123811-7926-A144-BC33-5CCD7D6F9BE2}"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1ECC-5F0D-D644-B633-6451B71E4F0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C123811-7926-A144-BC33-5CCD7D6F9BE2}"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1ECC-5F0D-D644-B633-6451B71E4F0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C123811-7926-A144-BC33-5CCD7D6F9BE2}"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1ECC-5F0D-D644-B633-6451B71E4F03}"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5682E77-E4DF-4DCC-9423-7FB0C30E34FF}" type="datetime1">
              <a:rPr lang="ru-RU" smtClean="0">
                <a:solidFill>
                  <a:srgbClr val="000000"/>
                </a:solidFill>
              </a:rPr>
              <a:pPr/>
              <a:t>14.11.2023</a:t>
            </a:fld>
            <a:endParaRPr lang="ru-RU">
              <a:solidFill>
                <a:srgbClr val="000000"/>
              </a:solidFill>
            </a:endParaRPr>
          </a:p>
        </p:txBody>
      </p:sp>
      <p:sp>
        <p:nvSpPr>
          <p:cNvPr id="5" name="Footer Placeholder 4"/>
          <p:cNvSpPr>
            <a:spLocks noGrp="1"/>
          </p:cNvSpPr>
          <p:nvPr>
            <p:ph type="ftr" sz="quarter" idx="11"/>
          </p:nvPr>
        </p:nvSpPr>
        <p:spPr/>
        <p:txBody>
          <a:bodyPr/>
          <a:lstStyle/>
          <a:p>
            <a:endParaRPr lang="ru-RU">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A29BCB9-F072-49D8-9DED-1865382B2851}"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0280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9785713-E528-464F-B67C-648948F981E9}" type="datetime1">
              <a:rPr lang="ru-RU" smtClean="0">
                <a:solidFill>
                  <a:srgbClr val="000000"/>
                </a:solidFill>
              </a:rPr>
              <a:pPr/>
              <a:t>14.11.2023</a:t>
            </a:fld>
            <a:endParaRPr lang="ru-RU">
              <a:solidFill>
                <a:srgbClr val="000000"/>
              </a:solidFill>
            </a:endParaRPr>
          </a:p>
        </p:txBody>
      </p:sp>
      <p:sp>
        <p:nvSpPr>
          <p:cNvPr id="5" name="Footer Placeholder 4"/>
          <p:cNvSpPr>
            <a:spLocks noGrp="1"/>
          </p:cNvSpPr>
          <p:nvPr>
            <p:ph type="ftr" sz="quarter" idx="11"/>
          </p:nvPr>
        </p:nvSpPr>
        <p:spPr/>
        <p:txBody>
          <a:bodyPr/>
          <a:lstStyle/>
          <a:p>
            <a:endParaRPr lang="ru-RU">
              <a:solidFill>
                <a:srgbClr val="000000"/>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198604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102213A7-B08F-4D2A-931E-70C9459A28FB}" type="datetime1">
              <a:rPr lang="ru-RU" smtClean="0">
                <a:solidFill>
                  <a:srgbClr val="000000"/>
                </a:solidFill>
              </a:rPr>
              <a:pPr/>
              <a:t>14.11.2023</a:t>
            </a:fld>
            <a:endParaRPr lang="ru-RU">
              <a:solidFill>
                <a:srgbClr val="000000"/>
              </a:solidFill>
            </a:endParaRPr>
          </a:p>
        </p:txBody>
      </p:sp>
      <p:sp>
        <p:nvSpPr>
          <p:cNvPr id="8" name="Slide Number Placeholder 7"/>
          <p:cNvSpPr>
            <a:spLocks noGrp="1"/>
          </p:cNvSpPr>
          <p:nvPr>
            <p:ph type="sldNum" sz="quarter" idx="11"/>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
        <p:nvSpPr>
          <p:cNvPr id="9" name="Footer Placeholder 8"/>
          <p:cNvSpPr>
            <a:spLocks noGrp="1"/>
          </p:cNvSpPr>
          <p:nvPr>
            <p:ph type="ftr" sz="quarter" idx="12"/>
          </p:nvPr>
        </p:nvSpPr>
        <p:spPr/>
        <p:txBody>
          <a:bodyPr/>
          <a:lstStyle/>
          <a:p>
            <a:endParaRPr lang="ru-RU">
              <a:solidFill>
                <a:srgbClr val="000000"/>
              </a:solidFill>
            </a:endParaRPr>
          </a:p>
        </p:txBody>
      </p:sp>
    </p:spTree>
    <p:extLst>
      <p:ext uri="{BB962C8B-B14F-4D97-AF65-F5344CB8AC3E}">
        <p14:creationId xmlns:p14="http://schemas.microsoft.com/office/powerpoint/2010/main" val="1673243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A3CB261-10AD-4755-B34D-74CE28936825}" type="datetime1">
              <a:rPr lang="ru-RU" smtClean="0">
                <a:solidFill>
                  <a:srgbClr val="000000"/>
                </a:solidFill>
              </a:rPr>
              <a:pPr/>
              <a:t>14.11.2023</a:t>
            </a:fld>
            <a:endParaRPr lang="ru-RU">
              <a:solidFill>
                <a:srgbClr val="000000"/>
              </a:solidFill>
            </a:endParaRPr>
          </a:p>
        </p:txBody>
      </p:sp>
      <p:sp>
        <p:nvSpPr>
          <p:cNvPr id="6" name="Footer Placeholder 5"/>
          <p:cNvSpPr>
            <a:spLocks noGrp="1"/>
          </p:cNvSpPr>
          <p:nvPr>
            <p:ph type="ftr" sz="quarter" idx="11"/>
          </p:nvPr>
        </p:nvSpPr>
        <p:spPr/>
        <p:txBody>
          <a:bodyPr/>
          <a:lstStyle/>
          <a:p>
            <a:endParaRPr lang="ru-RU">
              <a:solidFill>
                <a:srgbClr val="000000"/>
              </a:solidFill>
            </a:endParaRPr>
          </a:p>
        </p:txBody>
      </p:sp>
      <p:sp>
        <p:nvSpPr>
          <p:cNvPr id="7" name="Slide Number Placeholder 6"/>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2591547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2F86291-61F5-4380-B670-7564FA11B6EB}" type="datetime1">
              <a:rPr lang="ru-RU" smtClean="0">
                <a:solidFill>
                  <a:srgbClr val="000000"/>
                </a:solidFill>
              </a:rPr>
              <a:pPr/>
              <a:t>14.11.2023</a:t>
            </a:fld>
            <a:endParaRPr lang="ru-RU">
              <a:solidFill>
                <a:srgbClr val="000000"/>
              </a:solidFill>
            </a:endParaRPr>
          </a:p>
        </p:txBody>
      </p:sp>
      <p:sp>
        <p:nvSpPr>
          <p:cNvPr id="8" name="Footer Placeholder 7"/>
          <p:cNvSpPr>
            <a:spLocks noGrp="1"/>
          </p:cNvSpPr>
          <p:nvPr>
            <p:ph type="ftr" sz="quarter" idx="11"/>
          </p:nvPr>
        </p:nvSpPr>
        <p:spPr/>
        <p:txBody>
          <a:bodyPr/>
          <a:lstStyle/>
          <a:p>
            <a:endParaRPr lang="ru-RU">
              <a:solidFill>
                <a:srgbClr val="000000"/>
              </a:solidFill>
            </a:endParaRPr>
          </a:p>
        </p:txBody>
      </p:sp>
      <p:sp>
        <p:nvSpPr>
          <p:cNvPr id="9" name="Slide Number Placeholder 8"/>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3373157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CD270D8C-A912-47D4-A8D4-12AF29848425}" type="datetime1">
              <a:rPr lang="ru-RU" smtClean="0">
                <a:solidFill>
                  <a:srgbClr val="000000"/>
                </a:solidFill>
              </a:rPr>
              <a:pPr/>
              <a:t>14.11.2023</a:t>
            </a:fld>
            <a:endParaRPr lang="ru-RU">
              <a:solidFill>
                <a:srgbClr val="000000"/>
              </a:solidFill>
            </a:endParaRPr>
          </a:p>
        </p:txBody>
      </p:sp>
      <p:sp>
        <p:nvSpPr>
          <p:cNvPr id="4" name="Footer Placeholder 3"/>
          <p:cNvSpPr>
            <a:spLocks noGrp="1"/>
          </p:cNvSpPr>
          <p:nvPr>
            <p:ph type="ftr" sz="quarter" idx="11"/>
          </p:nvPr>
        </p:nvSpPr>
        <p:spPr/>
        <p:txBody>
          <a:bodyPr/>
          <a:lstStyle/>
          <a:p>
            <a:endParaRPr lang="ru-RU">
              <a:solidFill>
                <a:srgbClr val="000000"/>
              </a:solidFill>
            </a:endParaRPr>
          </a:p>
        </p:txBody>
      </p:sp>
      <p:sp>
        <p:nvSpPr>
          <p:cNvPr id="5" name="Slide Number Placeholder 4"/>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3875214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4129F-0EBD-4B82-A485-1043B208989B}" type="datetime1">
              <a:rPr lang="ru-RU" smtClean="0">
                <a:solidFill>
                  <a:srgbClr val="000000"/>
                </a:solidFill>
              </a:rPr>
              <a:pPr/>
              <a:t>14.11.2023</a:t>
            </a:fld>
            <a:endParaRPr lang="ru-RU">
              <a:solidFill>
                <a:srgbClr val="000000"/>
              </a:solidFill>
            </a:endParaRPr>
          </a:p>
        </p:txBody>
      </p:sp>
      <p:sp>
        <p:nvSpPr>
          <p:cNvPr id="3" name="Footer Placeholder 2"/>
          <p:cNvSpPr>
            <a:spLocks noGrp="1"/>
          </p:cNvSpPr>
          <p:nvPr>
            <p:ph type="ftr" sz="quarter" idx="11"/>
          </p:nvPr>
        </p:nvSpPr>
        <p:spPr/>
        <p:txBody>
          <a:bodyPr/>
          <a:lstStyle/>
          <a:p>
            <a:endParaRPr lang="ru-RU">
              <a:solidFill>
                <a:srgbClr val="000000"/>
              </a:solidFill>
            </a:endParaRPr>
          </a:p>
        </p:txBody>
      </p:sp>
      <p:sp>
        <p:nvSpPr>
          <p:cNvPr id="4" name="Slide Number Placeholder 3"/>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214539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C3500C3-BB99-48D1-882D-17F6855DBE77}" type="datetime1">
              <a:rPr lang="ru-RU" smtClean="0">
                <a:solidFill>
                  <a:srgbClr val="000000"/>
                </a:solidFill>
              </a:rPr>
              <a:pPr/>
              <a:t>14.11.2023</a:t>
            </a:fld>
            <a:endParaRPr lang="ru-RU">
              <a:solidFill>
                <a:srgbClr val="000000"/>
              </a:solidFill>
            </a:endParaRPr>
          </a:p>
        </p:txBody>
      </p:sp>
      <p:sp>
        <p:nvSpPr>
          <p:cNvPr id="6" name="Footer Placeholder 5"/>
          <p:cNvSpPr>
            <a:spLocks noGrp="1"/>
          </p:cNvSpPr>
          <p:nvPr>
            <p:ph type="ftr" sz="quarter" idx="11"/>
          </p:nvPr>
        </p:nvSpPr>
        <p:spPr/>
        <p:txBody>
          <a:bodyPr/>
          <a:lstStyle/>
          <a:p>
            <a:endParaRPr lang="ru-RU">
              <a:solidFill>
                <a:srgbClr val="000000"/>
              </a:solidFill>
            </a:endParaRPr>
          </a:p>
        </p:txBody>
      </p:sp>
      <p:sp>
        <p:nvSpPr>
          <p:cNvPr id="7" name="Slide Number Placeholder 6"/>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
        <p:nvSpPr>
          <p:cNvPr id="8" name="Title 7"/>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46123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C123811-7926-A144-BC33-5CCD7D6F9BE2}"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1ECC-5F0D-D644-B633-6451B71E4F03}" type="slidenum">
              <a:rPr lang="en-US" smtClean="0"/>
              <a:t>‹#›</a:t>
            </a:fld>
            <a:endParaRPr lang="en-US"/>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1928011-3766-4B4A-B615-D4B79BA30BA9}" type="datetime1">
              <a:rPr lang="ru-RU" smtClean="0">
                <a:solidFill>
                  <a:srgbClr val="000000"/>
                </a:solidFill>
              </a:rPr>
              <a:pPr/>
              <a:t>14.11.2023</a:t>
            </a:fld>
            <a:endParaRPr lang="ru-RU">
              <a:solidFill>
                <a:srgbClr val="000000"/>
              </a:solidFill>
            </a:endParaRPr>
          </a:p>
        </p:txBody>
      </p:sp>
      <p:sp>
        <p:nvSpPr>
          <p:cNvPr id="6" name="Footer Placeholder 5"/>
          <p:cNvSpPr>
            <a:spLocks noGrp="1"/>
          </p:cNvSpPr>
          <p:nvPr>
            <p:ph type="ftr" sz="quarter" idx="11"/>
          </p:nvPr>
        </p:nvSpPr>
        <p:spPr/>
        <p:txBody>
          <a:bodyPr/>
          <a:lstStyle/>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A29BCB9-F072-49D8-9DED-1865382B2851}" type="slidenum">
              <a:rPr lang="ru-RU" smtClean="0">
                <a:solidFill>
                  <a:srgbClr val="000000"/>
                </a:solidFill>
              </a:rPr>
              <a:pPr/>
              <a:t>‹#›</a:t>
            </a:fld>
            <a:endParaRPr lang="ru-RU">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2398836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9F8B947E-CB8B-4958-BF02-5EA3F021B48C}" type="datetime1">
              <a:rPr lang="ru-RU" smtClean="0">
                <a:solidFill>
                  <a:srgbClr val="000000"/>
                </a:solidFill>
              </a:rPr>
              <a:pPr/>
              <a:t>14.11.2023</a:t>
            </a:fld>
            <a:endParaRPr lang="ru-RU">
              <a:solidFill>
                <a:srgbClr val="000000"/>
              </a:solidFill>
            </a:endParaRPr>
          </a:p>
        </p:txBody>
      </p:sp>
      <p:sp>
        <p:nvSpPr>
          <p:cNvPr id="5" name="Footer Placeholder 4"/>
          <p:cNvSpPr>
            <a:spLocks noGrp="1"/>
          </p:cNvSpPr>
          <p:nvPr>
            <p:ph type="ftr" sz="quarter" idx="11"/>
          </p:nvPr>
        </p:nvSpPr>
        <p:spPr/>
        <p:txBody>
          <a:bodyPr/>
          <a:lstStyle/>
          <a:p>
            <a:endParaRPr lang="ru-RU">
              <a:solidFill>
                <a:srgbClr val="000000"/>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69236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E002EDE-F73D-4C50-903D-D13A01FD5541}" type="datetime1">
              <a:rPr lang="ru-RU" smtClean="0">
                <a:solidFill>
                  <a:srgbClr val="000000"/>
                </a:solidFill>
              </a:rPr>
              <a:pPr/>
              <a:t>14.11.2023</a:t>
            </a:fld>
            <a:endParaRPr lang="ru-RU">
              <a:solidFill>
                <a:srgbClr val="000000"/>
              </a:solidFill>
            </a:endParaRPr>
          </a:p>
        </p:txBody>
      </p:sp>
      <p:sp>
        <p:nvSpPr>
          <p:cNvPr id="5" name="Footer Placeholder 4"/>
          <p:cNvSpPr>
            <a:spLocks noGrp="1"/>
          </p:cNvSpPr>
          <p:nvPr>
            <p:ph type="ftr" sz="quarter" idx="11"/>
          </p:nvPr>
        </p:nvSpPr>
        <p:spPr/>
        <p:txBody>
          <a:bodyPr/>
          <a:lstStyle/>
          <a:p>
            <a:endParaRPr lang="ru-RU">
              <a:solidFill>
                <a:srgbClr val="000000"/>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D1282E"/>
                </a:solidFill>
              </a:rPr>
              <a:pPr/>
              <a:t>‹#›</a:t>
            </a:fld>
            <a:endParaRPr lang="ru-RU">
              <a:solidFill>
                <a:srgbClr val="D1282E"/>
              </a:solidFill>
            </a:endParaRPr>
          </a:p>
        </p:txBody>
      </p:sp>
    </p:spTree>
    <p:extLst>
      <p:ext uri="{BB962C8B-B14F-4D97-AF65-F5344CB8AC3E}">
        <p14:creationId xmlns:p14="http://schemas.microsoft.com/office/powerpoint/2010/main" val="3484443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639120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2741281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85527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210323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031094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43098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58848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C123811-7926-A144-BC33-5CCD7D6F9BE2}"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1ECC-5F0D-D644-B633-6451B71E4F0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450043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extLst>
      <p:ext uri="{BB962C8B-B14F-4D97-AF65-F5344CB8AC3E}">
        <p14:creationId xmlns:p14="http://schemas.microsoft.com/office/powerpoint/2010/main" val="3165160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6230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C98E1ECC-5F0D-D644-B633-6451B71E4F03}"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568989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5682E77-E4DF-4DCC-9423-7FB0C30E34FF}" type="datetime1">
              <a:rPr lang="ru-RU" smtClean="0">
                <a:solidFill>
                  <a:srgbClr val="073E87"/>
                </a:solidFill>
              </a:rPr>
              <a:pPr/>
              <a:t>14.11.2023</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229215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39785713-E528-464F-B67C-648948F981E9}" type="datetime1">
              <a:rPr lang="ru-RU" smtClean="0">
                <a:solidFill>
                  <a:srgbClr val="073E87"/>
                </a:solidFill>
              </a:rPr>
              <a:pPr/>
              <a:t>14.11.2023</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530746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2213A7-B08F-4D2A-931E-70C9459A28FB}" type="datetime1">
              <a:rPr lang="ru-RU" smtClean="0">
                <a:solidFill>
                  <a:srgbClr val="073E87"/>
                </a:solidFill>
              </a:rPr>
              <a:pPr/>
              <a:t>14.11.2023</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4014252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0A3CB261-10AD-4755-B34D-74CE28936825}" type="datetime1">
              <a:rPr lang="ru-RU" smtClean="0">
                <a:solidFill>
                  <a:srgbClr val="073E87"/>
                </a:solidFill>
              </a:rPr>
              <a:pPr/>
              <a:t>14.11.2023</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328168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2F86291-61F5-4380-B670-7564FA11B6EB}" type="datetime1">
              <a:rPr lang="ru-RU" smtClean="0">
                <a:solidFill>
                  <a:srgbClr val="073E87"/>
                </a:solidFill>
              </a:rPr>
              <a:pPr/>
              <a:t>14.11.2023</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081041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CD270D8C-A912-47D4-A8D4-12AF29848425}" type="datetime1">
              <a:rPr lang="ru-RU" smtClean="0">
                <a:solidFill>
                  <a:srgbClr val="073E87"/>
                </a:solidFill>
              </a:rPr>
              <a:pPr/>
              <a:t>14.11.2023</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76385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6C123811-7926-A144-BC33-5CCD7D6F9BE2}"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E1ECC-5F0D-D644-B633-6451B71E4F03}"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sp>
        <p:nvSpPr>
          <p:cNvPr id="2" name="Date Placeholder 1"/>
          <p:cNvSpPr>
            <a:spLocks noGrp="1"/>
          </p:cNvSpPr>
          <p:nvPr>
            <p:ph type="dt" sz="half" idx="10"/>
          </p:nvPr>
        </p:nvSpPr>
        <p:spPr/>
        <p:txBody>
          <a:bodyPr/>
          <a:lstStyle/>
          <a:p>
            <a:fld id="{F154129F-0EBD-4B82-A485-1043B208989B}" type="datetime1">
              <a:rPr lang="ru-RU" smtClean="0">
                <a:solidFill>
                  <a:srgbClr val="073E87"/>
                </a:solidFill>
              </a:rPr>
              <a:pPr/>
              <a:t>14.11.2023</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427493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Date Placeholder 4"/>
          <p:cNvSpPr>
            <a:spLocks noGrp="1"/>
          </p:cNvSpPr>
          <p:nvPr>
            <p:ph type="dt" sz="half" idx="10"/>
          </p:nvPr>
        </p:nvSpPr>
        <p:spPr/>
        <p:txBody>
          <a:bodyPr/>
          <a:lstStyle/>
          <a:p>
            <a:fld id="{1C3500C3-BB99-48D1-882D-17F6855DBE77}" type="datetime1">
              <a:rPr lang="ru-RU" smtClean="0">
                <a:solidFill>
                  <a:srgbClr val="073E87"/>
                </a:solidFill>
              </a:rPr>
              <a:pPr/>
              <a:t>14.11.2023</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64269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1928011-3766-4B4A-B615-D4B79BA30BA9}" type="datetime1">
              <a:rPr lang="ru-RU" smtClean="0">
                <a:solidFill>
                  <a:srgbClr val="073E87"/>
                </a:solidFill>
              </a:rPr>
              <a:pPr/>
              <a:t>14.11.2023</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extLst>
      <p:ext uri="{BB962C8B-B14F-4D97-AF65-F5344CB8AC3E}">
        <p14:creationId xmlns:p14="http://schemas.microsoft.com/office/powerpoint/2010/main" val="315153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9F8B947E-CB8B-4958-BF02-5EA3F021B48C}" type="datetime1">
              <a:rPr lang="ru-RU" smtClean="0">
                <a:solidFill>
                  <a:srgbClr val="073E87"/>
                </a:solidFill>
              </a:rPr>
              <a:pPr/>
              <a:t>14.11.2023</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46160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Date Placeholder 3"/>
          <p:cNvSpPr>
            <a:spLocks noGrp="1"/>
          </p:cNvSpPr>
          <p:nvPr>
            <p:ph type="dt" sz="half" idx="10"/>
          </p:nvPr>
        </p:nvSpPr>
        <p:spPr/>
        <p:txBody>
          <a:bodyPr/>
          <a:lstStyle/>
          <a:p>
            <a:fld id="{AE002EDE-F73D-4C50-903D-D13A01FD5541}" type="datetime1">
              <a:rPr lang="ru-RU" smtClean="0">
                <a:solidFill>
                  <a:srgbClr val="073E87"/>
                </a:solidFill>
              </a:rPr>
              <a:pPr/>
              <a:t>14.11.2023</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A29BCB9-F072-49D8-9DED-1865382B2851}"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99787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C123811-7926-A144-BC33-5CCD7D6F9BE2}"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8E1ECC-5F0D-D644-B633-6451B71E4F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6C123811-7926-A144-BC33-5CCD7D6F9BE2}"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8E1ECC-5F0D-D644-B633-6451B71E4F0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C123811-7926-A144-BC33-5CCD7D6F9BE2}"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8E1ECC-5F0D-D644-B633-6451B71E4F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C123811-7926-A144-BC33-5CCD7D6F9BE2}"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E1ECC-5F0D-D644-B633-6451B71E4F03}"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C123811-7926-A144-BC33-5CCD7D6F9BE2}"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E1ECC-5F0D-D644-B633-6451B71E4F03}"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C123811-7926-A144-BC33-5CCD7D6F9BE2}" type="datetimeFigureOut">
              <a:rPr lang="en-US" smtClean="0"/>
              <a:t>11/14/2023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98E1ECC-5F0D-D644-B633-6451B71E4F03}"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pPr defTabSz="914400"/>
            <a:fld id="{5A83D6D3-A575-4513-8B03-A5D9E239F875}" type="datetime1">
              <a:rPr lang="ru-RU" smtClean="0">
                <a:solidFill>
                  <a:srgbClr val="000000"/>
                </a:solidFill>
              </a:rPr>
              <a:pPr defTabSz="914400"/>
              <a:t>14.11.2023</a:t>
            </a:fld>
            <a:endParaRPr lang="ru-RU">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pPr defTabSz="914400"/>
            <a:endParaRPr lang="ru-RU">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pPr defTabSz="914400"/>
            <a:fld id="{7A29BCB9-F072-49D8-9DED-1865382B2851}" type="slidenum">
              <a:rPr lang="ru-RU" smtClean="0">
                <a:solidFill>
                  <a:srgbClr val="D1282E"/>
                </a:solidFill>
              </a:rPr>
              <a:pPr defTabSz="914400"/>
              <a:t>‹#›</a:t>
            </a:fld>
            <a:endParaRPr lang="ru-RU">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3054426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C123811-7926-A144-BC33-5CCD7D6F9BE2}" type="datetimeFigureOut">
              <a:rPr lang="en-US" smtClean="0">
                <a:solidFill>
                  <a:srgbClr val="073E87"/>
                </a:solidFill>
              </a:rPr>
              <a:pPr/>
              <a:t>11/14/2023</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98E1ECC-5F0D-D644-B633-6451B71E4F03}"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433136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914400"/>
            <a:fld id="{5A83D6D3-A575-4513-8B03-A5D9E239F875}" type="datetime1">
              <a:rPr lang="ru-RU" smtClean="0">
                <a:solidFill>
                  <a:srgbClr val="073E87"/>
                </a:solidFill>
              </a:rPr>
              <a:pPr defTabSz="914400"/>
              <a:t>14.11.2023</a:t>
            </a:fld>
            <a:endParaRPr lang="ru-RU">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914400"/>
            <a:endParaRPr lang="ru-RU">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914400"/>
            <a:fld id="{7A29BCB9-F072-49D8-9DED-1865382B2851}" type="slidenum">
              <a:rPr lang="ru-RU" smtClean="0">
                <a:solidFill>
                  <a:srgbClr val="073E87"/>
                </a:solidFill>
              </a:rPr>
              <a:pPr defTabSz="914400"/>
              <a:t>‹#›</a:t>
            </a:fld>
            <a:endParaRPr lang="ru-RU">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6356145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http://img-fotki.yandex.ru/get/3000/ironirinka-19-73.0/0_240cc_6de0076_X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img-fotki.yandex.ru/get/3000/ironirinka-19-73.0/0_240cc_6de0076_XL"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e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package" Target="../embeddings/Microsoft_Word_Document.docx"/></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jpeg"/><Relationship Id="rId7" Type="http://schemas.openxmlformats.org/officeDocument/2006/relationships/hyperlink" Target="https://sdelanounas.ru/i/z/w/x/f_ZWxpbWEucnUvYXJ0aWNsZXMvOC90cnVib2JldG9uX2thcmthcy9JbWFnZV8wMTIucG5nP19faWQ9MTI2MDE5.jpeg" TargetMode="External"/><Relationship Id="rId2" Type="http://schemas.openxmlformats.org/officeDocument/2006/relationships/hyperlink" Target="https://sdelanounas.ru/i/c/2/r/f_c2RlbGFub3VuYXMucnUvdXBsb2Fkcy81LzEvNTE4MTU3MTczMjk3Ml9vcmlnLmpwZWc_X19pZD0xMjYwMTk=.jpeg"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s://sdelanounas.ru/i/d/x/b/f_dXBsb2FkLndpa2ltZWRpYS5vcmcvd2lraXBlZGlhL2NvbW1vbnMvOS85NS9Ud29fVW5pb25fU3F1YXJlXzIuanBnP19faWQ9MTI2MDE5.jpeg" TargetMode="External"/><Relationship Id="rId4" Type="http://schemas.openxmlformats.org/officeDocument/2006/relationships/image" Target="../media/image30.png"/><Relationship Id="rId9" Type="http://schemas.openxmlformats.org/officeDocument/2006/relationships/comments" Target="../comments/commen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71.emf"/><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hyperlink" Target="https://www.kp.ru/daily/26787.5/3821698/" TargetMode="External"/><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28514"/>
            <a:ext cx="8222105" cy="3677610"/>
          </a:xfrm>
          <a:ln>
            <a:solidFill>
              <a:schemeClr val="bg1"/>
            </a:solidFill>
          </a:ln>
          <a:effectLst>
            <a:outerShdw blurRad="63500" sx="102000" sy="102000" algn="ctr" rotWithShape="0">
              <a:prstClr val="black">
                <a:alpha val="40000"/>
              </a:prstClr>
            </a:outerShdw>
          </a:effectLst>
        </p:spPr>
        <p:txBody>
          <a:bodyPr>
            <a:normAutofit/>
          </a:bodyPr>
          <a:lstStyle/>
          <a:p>
            <a:pPr marL="0" indent="0">
              <a:buNone/>
            </a:pPr>
            <a:endParaRPr lang="ru-RU" sz="2800" dirty="0">
              <a:solidFill>
                <a:srgbClr val="008000"/>
              </a:solidFill>
            </a:endParaRPr>
          </a:p>
          <a:p>
            <a:pPr marL="0" indent="0">
              <a:buNone/>
            </a:pPr>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ru-RU" sz="2800" dirty="0">
              <a:solidFill>
                <a:srgbClr val="008000"/>
              </a:solidFill>
            </a:endParaRPr>
          </a:p>
          <a:p>
            <a:endParaRPr lang="en-US" sz="2800" dirty="0"/>
          </a:p>
        </p:txBody>
      </p:sp>
      <p:sp>
        <p:nvSpPr>
          <p:cNvPr id="2" name="Title 1"/>
          <p:cNvSpPr>
            <a:spLocks noGrp="1"/>
          </p:cNvSpPr>
          <p:nvPr>
            <p:ph type="title"/>
          </p:nvPr>
        </p:nvSpPr>
        <p:spPr>
          <a:xfrm>
            <a:off x="1533522" y="213772"/>
            <a:ext cx="7413465" cy="1435273"/>
          </a:xfrm>
        </p:spPr>
        <p:txBody>
          <a:bodyPr>
            <a:noAutofit/>
          </a:bodyPr>
          <a:lstStyle/>
          <a:p>
            <a:pPr>
              <a:lnSpc>
                <a:spcPct val="100000"/>
              </a:lnSpc>
            </a:pPr>
            <a:r>
              <a:rPr lang="ru-RU" sz="3200" dirty="0"/>
              <a:t>Международный   институт материаловедения и эффективных технологий, </a:t>
            </a:r>
            <a:r>
              <a:rPr lang="ru-RU" sz="3200" dirty="0" err="1"/>
              <a:t>г.Москва</a:t>
            </a:r>
            <a:endParaRPr lang="en-US" sz="3200" dirty="0"/>
          </a:p>
        </p:txBody>
      </p:sp>
      <p:sp>
        <p:nvSpPr>
          <p:cNvPr id="5" name="Прямоугольник 4"/>
          <p:cNvSpPr/>
          <p:nvPr/>
        </p:nvSpPr>
        <p:spPr>
          <a:xfrm>
            <a:off x="333375" y="2228514"/>
            <a:ext cx="8613611" cy="4102341"/>
          </a:xfrm>
          <a:prstGeom prst="rect">
            <a:avLst/>
          </a:prstGeom>
        </p:spPr>
        <p:txBody>
          <a:bodyPr wrap="square">
            <a:spAutoFit/>
          </a:bodyPr>
          <a:lstStyle/>
          <a:p>
            <a:pPr>
              <a:lnSpc>
                <a:spcPct val="115000"/>
              </a:lnSpc>
            </a:pPr>
            <a:r>
              <a:rPr lang="ru-RU" sz="2000" b="1" dirty="0">
                <a:latin typeface="Times New Roman"/>
                <a:ea typeface="Times New Roman"/>
              </a:rPr>
              <a:t>НОВЫЕ МАТЕРИАЛЫ,ИЗДЕЛИЯ, КОНСТРУКЦИИ  И ТЕХНОЛОГИИ  ДЛЯ СТРОИТЕЛЬСТВА ЗДАНИЙ, ИНЖЕНЕРНЫХ СООРУЖЕНИЙ И ДОРОГ  В  РОССИИ</a:t>
            </a:r>
          </a:p>
          <a:p>
            <a:pPr>
              <a:lnSpc>
                <a:spcPct val="115000"/>
              </a:lnSpc>
            </a:pPr>
            <a:endParaRPr lang="ru-RU" sz="2000" b="1" dirty="0">
              <a:latin typeface="Times New Roman"/>
              <a:ea typeface="Times New Roman"/>
            </a:endParaRPr>
          </a:p>
          <a:p>
            <a:pPr>
              <a:lnSpc>
                <a:spcPct val="115000"/>
              </a:lnSpc>
            </a:pPr>
            <a:r>
              <a:rPr lang="ru-RU" sz="2000" b="1" i="1" dirty="0">
                <a:latin typeface="Times New Roman"/>
                <a:ea typeface="Times New Roman"/>
              </a:rPr>
              <a:t>В развитие КОНЦЕПЦИИ технологического развития на период    до 2030 года (согласно распоряжения Правительства российской Федерации от 20 мая 2023 года  № 1315)</a:t>
            </a:r>
          </a:p>
          <a:p>
            <a:pPr>
              <a:lnSpc>
                <a:spcPct val="115000"/>
              </a:lnSpc>
            </a:pPr>
            <a:r>
              <a:rPr lang="ru-RU" sz="1600" b="1" dirty="0">
                <a:latin typeface="Times New Roman"/>
                <a:ea typeface="Times New Roman"/>
              </a:rPr>
              <a:t>                                             </a:t>
            </a:r>
            <a:endParaRPr lang="ru-RU" sz="1600" dirty="0">
              <a:latin typeface="Times New Roman"/>
              <a:ea typeface="Times New Roman"/>
            </a:endParaRPr>
          </a:p>
          <a:p>
            <a:pPr>
              <a:lnSpc>
                <a:spcPct val="115000"/>
              </a:lnSpc>
            </a:pPr>
            <a:r>
              <a:rPr lang="ru-RU" sz="2400" b="1" dirty="0">
                <a:ea typeface="Times New Roman"/>
              </a:rPr>
              <a:t>БИКБАУ М.Я., </a:t>
            </a:r>
            <a:r>
              <a:rPr lang="ru-RU" sz="2400" dirty="0">
                <a:ea typeface="Times New Roman"/>
              </a:rPr>
              <a:t>Генеральный директор, акад. РАЕН, д.х.н.</a:t>
            </a:r>
          </a:p>
          <a:p>
            <a:pPr>
              <a:lnSpc>
                <a:spcPct val="115000"/>
              </a:lnSpc>
            </a:pPr>
            <a:endParaRPr lang="ru-RU" sz="2400" dirty="0">
              <a:effectLst/>
              <a:ea typeface="Times New Roman"/>
            </a:endParaRPr>
          </a:p>
          <a:p>
            <a:pPr>
              <a:lnSpc>
                <a:spcPct val="115000"/>
              </a:lnSpc>
            </a:pPr>
            <a:r>
              <a:rPr lang="ru-RU" sz="2400" dirty="0">
                <a:ea typeface="Times New Roman"/>
              </a:rPr>
              <a:t>                                          МОСКВА  -  2023</a:t>
            </a:r>
            <a:endParaRPr lang="ru-RU" sz="2400" dirty="0">
              <a:effectLst/>
              <a:ea typeface="Times New Roman"/>
            </a:endParaRPr>
          </a:p>
        </p:txBody>
      </p:sp>
      <p:pic>
        <p:nvPicPr>
          <p:cNvPr id="6" name="Рисунок 5">
            <a:extLst>
              <a:ext uri="{FF2B5EF4-FFF2-40B4-BE49-F238E27FC236}">
                <a16:creationId xmlns:a16="http://schemas.microsoft.com/office/drawing/2014/main" id="{636F5C30-48EC-3392-745F-BB8BD1A298F4}"/>
              </a:ext>
            </a:extLst>
          </p:cNvPr>
          <p:cNvPicPr>
            <a:picLocks noChangeAspect="1"/>
          </p:cNvPicPr>
          <p:nvPr/>
        </p:nvPicPr>
        <p:blipFill>
          <a:blip r:embed="rId3"/>
          <a:stretch>
            <a:fillRect/>
          </a:stretch>
        </p:blipFill>
        <p:spPr>
          <a:xfrm>
            <a:off x="197013" y="213772"/>
            <a:ext cx="1472940" cy="1255264"/>
          </a:xfrm>
          <a:prstGeom prst="rect">
            <a:avLst/>
          </a:prstGeom>
        </p:spPr>
      </p:pic>
    </p:spTree>
    <p:extLst>
      <p:ext uri="{BB962C8B-B14F-4D97-AF65-F5344CB8AC3E}">
        <p14:creationId xmlns:p14="http://schemas.microsoft.com/office/powerpoint/2010/main" val="293224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750" y="445545"/>
            <a:ext cx="7058250" cy="737422"/>
          </a:xfrm>
        </p:spPr>
        <p:txBody>
          <a:bodyPr>
            <a:normAutofit fontScale="90000"/>
          </a:bodyPr>
          <a:lstStyle/>
          <a:p>
            <a:pPr>
              <a:lnSpc>
                <a:spcPct val="100000"/>
              </a:lnSpc>
            </a:pPr>
            <a:r>
              <a:rPr lang="ru-RU" sz="2400" dirty="0"/>
              <a:t>Результаты испытаний  бетона на основе </a:t>
            </a:r>
            <a:r>
              <a:rPr lang="ru-RU" sz="2400" dirty="0" err="1"/>
              <a:t>наноцемента</a:t>
            </a:r>
            <a:r>
              <a:rPr lang="ru-RU" sz="2400" dirty="0"/>
              <a:t> 55</a:t>
            </a:r>
            <a:r>
              <a:rPr lang="en-US" sz="2400" dirty="0"/>
              <a:t> </a:t>
            </a:r>
            <a:r>
              <a:rPr lang="ru-RU" sz="2400" dirty="0"/>
              <a:t>в фирме </a:t>
            </a:r>
            <a:r>
              <a:rPr lang="en-US" sz="2400" dirty="0"/>
              <a:t>DUBAI RADYMIX,</a:t>
            </a:r>
            <a:r>
              <a:rPr lang="ru-RU" sz="2400" dirty="0"/>
              <a:t>   ОАЭ</a:t>
            </a:r>
            <a:endParaRPr lang="en-US" sz="2400" dirty="0"/>
          </a:p>
        </p:txBody>
      </p:sp>
      <p:pic>
        <p:nvPicPr>
          <p:cNvPr id="4" name="Picture 1"/>
          <p:cNvPicPr/>
          <p:nvPr/>
        </p:nvPicPr>
        <p:blipFill rotWithShape="1">
          <a:blip r:embed="rId2" cstate="email">
            <a:extLst>
              <a:ext uri="{28A0092B-C50C-407E-A947-70E740481C1C}">
                <a14:useLocalDpi xmlns:a14="http://schemas.microsoft.com/office/drawing/2010/main"/>
              </a:ext>
            </a:extLst>
          </a:blip>
          <a:srcRect l="9016" t="56999" r="49841" b="6379"/>
          <a:stretch/>
        </p:blipFill>
        <p:spPr bwMode="auto">
          <a:xfrm>
            <a:off x="1244600" y="3066756"/>
            <a:ext cx="7404100" cy="3334043"/>
          </a:xfrm>
          <a:prstGeom prst="rect">
            <a:avLst/>
          </a:prstGeom>
          <a:ln>
            <a:noFill/>
          </a:ln>
          <a:extLst>
            <a:ext uri="{53640926-AAD7-44D8-BBD7-CCE9431645EC}">
              <a14:shadowObscured xmlns:a14="http://schemas.microsoft.com/office/drawing/2010/main"/>
            </a:ext>
          </a:extLst>
        </p:spPr>
      </p:pic>
      <p:pic>
        <p:nvPicPr>
          <p:cNvPr id="7" name="Picture 1"/>
          <p:cNvPicPr/>
          <p:nvPr/>
        </p:nvPicPr>
        <p:blipFill rotWithShape="1">
          <a:blip r:embed="rId3" cstate="email">
            <a:extLst>
              <a:ext uri="{28A0092B-C50C-407E-A947-70E740481C1C}">
                <a14:useLocalDpi xmlns:a14="http://schemas.microsoft.com/office/drawing/2010/main"/>
              </a:ext>
            </a:extLst>
          </a:blip>
          <a:srcRect l="7755" t="10094" r="4125" b="68161"/>
          <a:stretch/>
        </p:blipFill>
        <p:spPr bwMode="auto">
          <a:xfrm>
            <a:off x="1336450" y="1182967"/>
            <a:ext cx="7058250" cy="2096911"/>
          </a:xfrm>
          <a:prstGeom prst="rect">
            <a:avLst/>
          </a:prstGeom>
          <a:ln>
            <a:noFill/>
          </a:ln>
          <a:extLst>
            <a:ext uri="{53640926-AAD7-44D8-BBD7-CCE9431645EC}">
              <a14:shadowObscured xmlns:a14="http://schemas.microsoft.com/office/drawing/2010/main"/>
            </a:ext>
          </a:extLst>
        </p:spPr>
      </p:pic>
      <p:pic>
        <p:nvPicPr>
          <p:cNvPr id="6" name="Рисунок 5"/>
          <p:cNvPicPr>
            <a:picLocks noChangeAspect="1"/>
          </p:cNvPicPr>
          <p:nvPr/>
        </p:nvPicPr>
        <p:blipFill rotWithShape="1">
          <a:blip r:embed="rId4" cstate="email">
            <a:extLst>
              <a:ext uri="{28A0092B-C50C-407E-A947-70E740481C1C}">
                <a14:useLocalDpi xmlns:a14="http://schemas.microsoft.com/office/drawing/2010/main"/>
              </a:ext>
            </a:extLst>
          </a:blip>
          <a:srcRect l="49590"/>
          <a:stretch/>
        </p:blipFill>
        <p:spPr>
          <a:xfrm>
            <a:off x="148930" y="232423"/>
            <a:ext cx="1371670" cy="1163666"/>
          </a:xfrm>
          <a:prstGeom prst="rect">
            <a:avLst/>
          </a:prstGeom>
        </p:spPr>
      </p:pic>
    </p:spTree>
    <p:extLst>
      <p:ext uri="{BB962C8B-B14F-4D97-AF65-F5344CB8AC3E}">
        <p14:creationId xmlns:p14="http://schemas.microsoft.com/office/powerpoint/2010/main" val="1211794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58462" y="274638"/>
            <a:ext cx="5981890" cy="1465262"/>
          </a:xfrm>
        </p:spPr>
        <p:txBody>
          <a:bodyPr>
            <a:normAutofit fontScale="90000"/>
          </a:bodyPr>
          <a:lstStyle/>
          <a:p>
            <a:pPr>
              <a:lnSpc>
                <a:spcPct val="115000"/>
              </a:lnSpc>
              <a:spcAft>
                <a:spcPts val="0"/>
              </a:spcAft>
            </a:pPr>
            <a:r>
              <a:rPr lang="ru-RU" sz="3600" b="1" dirty="0">
                <a:latin typeface="Calibri"/>
                <a:ea typeface="Calibri"/>
                <a:cs typeface="Times New Roman"/>
              </a:rPr>
              <a:t> </a:t>
            </a:r>
            <a:br>
              <a:rPr lang="ru-RU" sz="3600" b="1" dirty="0">
                <a:latin typeface="Calibri"/>
                <a:ea typeface="Calibri"/>
                <a:cs typeface="Times New Roman"/>
              </a:rPr>
            </a:br>
            <a:r>
              <a:rPr lang="ru-RU" sz="1800" b="1" dirty="0">
                <a:latin typeface="Times New Roman" panose="02020603050405020304" pitchFamily="18" charset="0"/>
                <a:ea typeface="Calibri"/>
                <a:cs typeface="Times New Roman" panose="02020603050405020304" pitchFamily="18" charset="0"/>
              </a:rPr>
              <a:t>ПРИМЕНЕНИЕ   НАНОЦЕМЕНТОВ   ДЛЯ  ПРОИЗВОДСТВА ВЫСОКОПРОЧНЫХ    БЕТОНОВ  СПЕЦИАЛЬНОГО  НАЗНАЧЕНИЯ  В  1989 – 1992   годы </a:t>
            </a:r>
            <a:br>
              <a:rPr lang="ru-RU" sz="1800" dirty="0">
                <a:latin typeface="Times New Roman" panose="02020603050405020304" pitchFamily="18" charset="0"/>
                <a:ea typeface="Calibri"/>
                <a:cs typeface="Times New Roman" panose="02020603050405020304" pitchFamily="18" charset="0"/>
              </a:rPr>
            </a:br>
            <a:r>
              <a:rPr lang="ru-RU" sz="3600" b="1" dirty="0">
                <a:latin typeface="Calibri"/>
                <a:ea typeface="Calibri"/>
                <a:cs typeface="Times New Roman"/>
              </a:rPr>
              <a:t>                                           </a:t>
            </a:r>
            <a:r>
              <a:rPr lang="ru-RU" sz="2400" b="1" dirty="0"/>
              <a:t>                                                                                                                                                                                                                                                                        </a:t>
            </a:r>
          </a:p>
        </p:txBody>
      </p:sp>
      <p:sp>
        <p:nvSpPr>
          <p:cNvPr id="7" name="Содержимое 4"/>
          <p:cNvSpPr txBox="1">
            <a:spLocks/>
          </p:cNvSpPr>
          <p:nvPr/>
        </p:nvSpPr>
        <p:spPr>
          <a:xfrm>
            <a:off x="467544" y="1340768"/>
            <a:ext cx="8219256" cy="4785395"/>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513373199"/>
              </p:ext>
            </p:extLst>
          </p:nvPr>
        </p:nvGraphicFramePr>
        <p:xfrm>
          <a:off x="457200" y="2518997"/>
          <a:ext cx="8466595" cy="4171980"/>
        </p:xfrm>
        <a:graphic>
          <a:graphicData uri="http://schemas.openxmlformats.org/drawingml/2006/table">
            <a:tbl>
              <a:tblPr/>
              <a:tblGrid>
                <a:gridCol w="1952662">
                  <a:extLst>
                    <a:ext uri="{9D8B030D-6E8A-4147-A177-3AD203B41FA5}">
                      <a16:colId xmlns:a16="http://schemas.microsoft.com/office/drawing/2014/main" val="20000"/>
                    </a:ext>
                  </a:extLst>
                </a:gridCol>
                <a:gridCol w="1282365">
                  <a:extLst>
                    <a:ext uri="{9D8B030D-6E8A-4147-A177-3AD203B41FA5}">
                      <a16:colId xmlns:a16="http://schemas.microsoft.com/office/drawing/2014/main" val="20001"/>
                    </a:ext>
                  </a:extLst>
                </a:gridCol>
                <a:gridCol w="1844929">
                  <a:extLst>
                    <a:ext uri="{9D8B030D-6E8A-4147-A177-3AD203B41FA5}">
                      <a16:colId xmlns:a16="http://schemas.microsoft.com/office/drawing/2014/main" val="20002"/>
                    </a:ext>
                  </a:extLst>
                </a:gridCol>
                <a:gridCol w="1542572">
                  <a:extLst>
                    <a:ext uri="{9D8B030D-6E8A-4147-A177-3AD203B41FA5}">
                      <a16:colId xmlns:a16="http://schemas.microsoft.com/office/drawing/2014/main" val="20003"/>
                    </a:ext>
                  </a:extLst>
                </a:gridCol>
                <a:gridCol w="1844067">
                  <a:extLst>
                    <a:ext uri="{9D8B030D-6E8A-4147-A177-3AD203B41FA5}">
                      <a16:colId xmlns:a16="http://schemas.microsoft.com/office/drawing/2014/main" val="20004"/>
                    </a:ext>
                  </a:extLst>
                </a:gridCol>
              </a:tblGrid>
              <a:tr h="758113">
                <a:tc>
                  <a:txBody>
                    <a:bodyPr/>
                    <a:lstStyle/>
                    <a:p>
                      <a:pPr>
                        <a:lnSpc>
                          <a:spcPct val="106000"/>
                        </a:lnSpc>
                        <a:spcAft>
                          <a:spcPts val="0"/>
                        </a:spcAft>
                      </a:pPr>
                      <a:r>
                        <a:rPr lang="ru-RU" sz="1400" dirty="0">
                          <a:effectLst/>
                          <a:latin typeface="Calibri"/>
                          <a:ea typeface="Calibri"/>
                          <a:cs typeface="Times New Roman"/>
                        </a:rPr>
                        <a:t>Вид  цемента,  завод - производитель</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nSpc>
                          <a:spcPct val="106000"/>
                        </a:lnSpc>
                        <a:spcAft>
                          <a:spcPts val="0"/>
                        </a:spcAft>
                      </a:pPr>
                      <a:r>
                        <a:rPr lang="ru-RU" sz="1400">
                          <a:effectLst/>
                          <a:latin typeface="Calibri"/>
                          <a:ea typeface="Calibri"/>
                          <a:cs typeface="Times New Roman"/>
                        </a:rPr>
                        <a:t>Выпуск цемента,</a:t>
                      </a:r>
                    </a:p>
                    <a:p>
                      <a:pPr>
                        <a:lnSpc>
                          <a:spcPct val="106000"/>
                        </a:lnSpc>
                        <a:spcAft>
                          <a:spcPts val="0"/>
                        </a:spcAft>
                      </a:pPr>
                      <a:r>
                        <a:rPr lang="ru-RU" sz="1400" b="1">
                          <a:effectLst/>
                          <a:latin typeface="Calibri"/>
                          <a:ea typeface="Calibri"/>
                          <a:cs typeface="Times New Roman"/>
                        </a:rPr>
                        <a:t>тонн,год</a:t>
                      </a:r>
                      <a:r>
                        <a:rPr lang="ru-RU" sz="1400">
                          <a:effectLst/>
                          <a:latin typeface="Calibri"/>
                          <a:ea typeface="Calibri"/>
                          <a:cs typeface="Times New Roman"/>
                        </a:rPr>
                        <a:t> </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nSpc>
                          <a:spcPct val="106000"/>
                        </a:lnSpc>
                        <a:spcAft>
                          <a:spcPts val="0"/>
                        </a:spcAft>
                      </a:pPr>
                      <a:r>
                        <a:rPr lang="ru-RU" sz="1400">
                          <a:effectLst/>
                          <a:latin typeface="Calibri"/>
                          <a:ea typeface="Calibri"/>
                          <a:cs typeface="Times New Roman"/>
                        </a:rPr>
                        <a:t>Наименование  бетона, ведомство-потребитель цемента</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nSpc>
                          <a:spcPct val="106000"/>
                        </a:lnSpc>
                        <a:spcAft>
                          <a:spcPts val="0"/>
                        </a:spcAft>
                      </a:pPr>
                      <a:r>
                        <a:rPr lang="ru-RU" sz="1400">
                          <a:effectLst/>
                          <a:latin typeface="Calibri"/>
                          <a:ea typeface="Calibri"/>
                          <a:cs typeface="Times New Roman"/>
                        </a:rPr>
                        <a:t>Марка </a:t>
                      </a:r>
                      <a:r>
                        <a:rPr lang="ru-RU" sz="1400" b="1">
                          <a:effectLst/>
                          <a:latin typeface="Calibri"/>
                          <a:ea typeface="Calibri"/>
                          <a:cs typeface="Times New Roman"/>
                        </a:rPr>
                        <a:t>(класс)</a:t>
                      </a:r>
                      <a:endParaRPr lang="ru-RU" sz="1400">
                        <a:effectLst/>
                        <a:latin typeface="Calibri"/>
                        <a:ea typeface="Calibri"/>
                        <a:cs typeface="Times New Roman"/>
                      </a:endParaRPr>
                    </a:p>
                    <a:p>
                      <a:pPr>
                        <a:lnSpc>
                          <a:spcPct val="106000"/>
                        </a:lnSpc>
                        <a:spcAft>
                          <a:spcPts val="0"/>
                        </a:spcAft>
                      </a:pPr>
                      <a:r>
                        <a:rPr lang="ru-RU" sz="1400" b="1">
                          <a:effectLst/>
                          <a:latin typeface="Calibri"/>
                          <a:ea typeface="Calibri"/>
                          <a:cs typeface="Times New Roman"/>
                        </a:rPr>
                        <a:t>бетона, водоне-проницаемость</a:t>
                      </a:r>
                      <a:endParaRPr lang="ru-RU" sz="1400">
                        <a:effectLst/>
                        <a:latin typeface="Calibri"/>
                        <a:ea typeface="Calibri"/>
                        <a:cs typeface="Times New Roman"/>
                      </a:endParaRP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nSpc>
                          <a:spcPct val="106000"/>
                        </a:lnSpc>
                        <a:spcAft>
                          <a:spcPts val="0"/>
                        </a:spcAft>
                      </a:pPr>
                      <a:r>
                        <a:rPr lang="ru-RU" sz="1400">
                          <a:effectLst/>
                          <a:latin typeface="Calibri"/>
                          <a:ea typeface="Calibri"/>
                          <a:cs typeface="Times New Roman"/>
                        </a:rPr>
                        <a:t>Сооружения, сроки строительства, </a:t>
                      </a:r>
                    </a:p>
                    <a:p>
                      <a:pPr>
                        <a:lnSpc>
                          <a:spcPct val="106000"/>
                        </a:lnSpc>
                        <a:spcAft>
                          <a:spcPts val="0"/>
                        </a:spcAft>
                      </a:pPr>
                      <a:r>
                        <a:rPr lang="ru-RU" sz="1400">
                          <a:effectLst/>
                          <a:latin typeface="Calibri"/>
                          <a:ea typeface="Calibri"/>
                          <a:cs typeface="Times New Roman"/>
                        </a:rPr>
                        <a:t>годы</a:t>
                      </a:r>
                    </a:p>
                  </a:txBody>
                  <a:tcPr marL="17780" marR="177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19190">
                <a:tc>
                  <a:txBody>
                    <a:bodyPr/>
                    <a:lstStyle/>
                    <a:p>
                      <a:pPr>
                        <a:lnSpc>
                          <a:spcPct val="106000"/>
                        </a:lnSpc>
                        <a:spcAft>
                          <a:spcPts val="0"/>
                        </a:spcAft>
                      </a:pPr>
                      <a:r>
                        <a:rPr lang="ru-RU" sz="1400" dirty="0">
                          <a:effectLst/>
                          <a:latin typeface="Calibri"/>
                          <a:ea typeface="Calibri"/>
                          <a:cs typeface="Times New Roman"/>
                        </a:rPr>
                        <a:t>ВНВ-100 (</a:t>
                      </a:r>
                      <a:r>
                        <a:rPr lang="ru-RU" sz="1400" b="1" dirty="0" err="1">
                          <a:effectLst/>
                          <a:latin typeface="Calibri"/>
                          <a:ea typeface="Calibri"/>
                          <a:cs typeface="Times New Roman"/>
                        </a:rPr>
                        <a:t>наноцемент</a:t>
                      </a:r>
                      <a:r>
                        <a:rPr lang="ru-RU" sz="1400" b="1" dirty="0">
                          <a:effectLst/>
                          <a:latin typeface="Calibri"/>
                          <a:ea typeface="Calibri"/>
                          <a:cs typeface="Times New Roman"/>
                        </a:rPr>
                        <a:t> 90)</a:t>
                      </a:r>
                      <a:r>
                        <a:rPr lang="ru-RU" sz="1400" dirty="0">
                          <a:effectLst/>
                          <a:latin typeface="Calibri"/>
                          <a:ea typeface="Calibri"/>
                          <a:cs typeface="Times New Roman"/>
                        </a:rPr>
                        <a:t>,</a:t>
                      </a:r>
                    </a:p>
                    <a:p>
                      <a:pPr>
                        <a:lnSpc>
                          <a:spcPct val="106000"/>
                        </a:lnSpc>
                        <a:spcAft>
                          <a:spcPts val="0"/>
                        </a:spcAft>
                      </a:pPr>
                      <a:r>
                        <a:rPr lang="ru-RU" sz="1400" dirty="0">
                          <a:effectLst/>
                          <a:latin typeface="Calibri"/>
                          <a:ea typeface="Calibri"/>
                          <a:cs typeface="Times New Roman"/>
                        </a:rPr>
                        <a:t> </a:t>
                      </a:r>
                    </a:p>
                    <a:p>
                      <a:pPr>
                        <a:lnSpc>
                          <a:spcPct val="106000"/>
                        </a:lnSpc>
                        <a:spcAft>
                          <a:spcPts val="0"/>
                        </a:spcAft>
                      </a:pPr>
                      <a:r>
                        <a:rPr lang="ru-RU" sz="1400" dirty="0" err="1">
                          <a:effectLst/>
                          <a:latin typeface="Calibri"/>
                          <a:ea typeface="Calibri"/>
                          <a:cs typeface="Times New Roman"/>
                        </a:rPr>
                        <a:t>Здолбуновский</a:t>
                      </a:r>
                      <a:r>
                        <a:rPr lang="ru-RU" sz="1400" dirty="0">
                          <a:effectLst/>
                          <a:latin typeface="Calibri"/>
                          <a:ea typeface="Calibri"/>
                          <a:cs typeface="Times New Roman"/>
                        </a:rPr>
                        <a:t> цементно-шиферный комбинат </a:t>
                      </a:r>
                    </a:p>
                    <a:p>
                      <a:pPr>
                        <a:lnSpc>
                          <a:spcPct val="106000"/>
                        </a:lnSpc>
                        <a:spcAft>
                          <a:spcPts val="0"/>
                        </a:spcAft>
                      </a:pPr>
                      <a:r>
                        <a:rPr lang="ru-RU" sz="1400" dirty="0">
                          <a:effectLst/>
                          <a:latin typeface="Calibri"/>
                          <a:ea typeface="Calibri"/>
                          <a:cs typeface="Times New Roman"/>
                        </a:rPr>
                        <a:t> </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6000"/>
                        </a:lnSpc>
                        <a:spcAft>
                          <a:spcPts val="0"/>
                        </a:spcAft>
                      </a:pPr>
                      <a:r>
                        <a:rPr lang="ru-RU" sz="1400" dirty="0">
                          <a:effectLst/>
                          <a:latin typeface="Calibri"/>
                          <a:ea typeface="Calibri"/>
                          <a:cs typeface="Times New Roman"/>
                        </a:rPr>
                        <a:t>   </a:t>
                      </a:r>
                      <a:r>
                        <a:rPr lang="ru-RU" sz="1400" b="1" dirty="0">
                          <a:effectLst/>
                          <a:latin typeface="Calibri"/>
                          <a:ea typeface="Calibri"/>
                          <a:cs typeface="Times New Roman"/>
                        </a:rPr>
                        <a:t>450 000</a:t>
                      </a:r>
                      <a:r>
                        <a:rPr lang="ru-RU" sz="1400" dirty="0">
                          <a:effectLst/>
                          <a:latin typeface="Calibri"/>
                          <a:ea typeface="Calibri"/>
                          <a:cs typeface="Times New Roman"/>
                        </a:rPr>
                        <a:t>           (1990)</a:t>
                      </a:r>
                    </a:p>
                    <a:p>
                      <a:pPr algn="ctr">
                        <a:lnSpc>
                          <a:spcPct val="106000"/>
                        </a:lnSpc>
                        <a:spcAft>
                          <a:spcPts val="0"/>
                        </a:spcAft>
                      </a:pPr>
                      <a:r>
                        <a:rPr lang="ru-RU" sz="1400" dirty="0">
                          <a:effectLst/>
                          <a:latin typeface="Calibri"/>
                          <a:ea typeface="Calibri"/>
                          <a:cs typeface="Times New Roman"/>
                        </a:rPr>
                        <a:t> </a:t>
                      </a:r>
                    </a:p>
                    <a:p>
                      <a:pPr algn="ctr">
                        <a:lnSpc>
                          <a:spcPct val="106000"/>
                        </a:lnSpc>
                        <a:spcAft>
                          <a:spcPts val="0"/>
                        </a:spcAft>
                      </a:pPr>
                      <a:r>
                        <a:rPr lang="ru-RU" sz="1400" dirty="0">
                          <a:effectLst/>
                          <a:latin typeface="Calibri"/>
                          <a:ea typeface="Calibri"/>
                          <a:cs typeface="Times New Roman"/>
                        </a:rPr>
                        <a:t>  </a:t>
                      </a:r>
                      <a:r>
                        <a:rPr lang="ru-RU" sz="1400" b="1" dirty="0">
                          <a:effectLst/>
                          <a:latin typeface="Calibri"/>
                          <a:ea typeface="Calibri"/>
                          <a:cs typeface="Times New Roman"/>
                        </a:rPr>
                        <a:t>550 000            </a:t>
                      </a:r>
                      <a:r>
                        <a:rPr lang="ru-RU" sz="1400" dirty="0">
                          <a:effectLst/>
                          <a:latin typeface="Calibri"/>
                          <a:ea typeface="Calibri"/>
                          <a:cs typeface="Times New Roman"/>
                        </a:rPr>
                        <a:t> (1991)</a:t>
                      </a:r>
                    </a:p>
                    <a:p>
                      <a:pPr algn="ctr">
                        <a:lnSpc>
                          <a:spcPct val="106000"/>
                        </a:lnSpc>
                        <a:spcAft>
                          <a:spcPts val="0"/>
                        </a:spcAft>
                      </a:pPr>
                      <a:r>
                        <a:rPr lang="ru-RU" sz="1400" dirty="0">
                          <a:effectLst/>
                          <a:latin typeface="Calibri"/>
                          <a:ea typeface="Calibri"/>
                          <a:cs typeface="Times New Roman"/>
                        </a:rPr>
                        <a:t> </a:t>
                      </a:r>
                    </a:p>
                    <a:p>
                      <a:pPr algn="ctr">
                        <a:lnSpc>
                          <a:spcPct val="106000"/>
                        </a:lnSpc>
                        <a:spcAft>
                          <a:spcPts val="0"/>
                        </a:spcAft>
                      </a:pPr>
                      <a:r>
                        <a:rPr lang="ru-RU" sz="1400" dirty="0">
                          <a:effectLst/>
                          <a:latin typeface="Calibri"/>
                          <a:ea typeface="Calibri"/>
                          <a:cs typeface="Times New Roman"/>
                        </a:rPr>
                        <a:t> </a:t>
                      </a:r>
                      <a:r>
                        <a:rPr lang="ru-RU" sz="1400" b="1" dirty="0">
                          <a:effectLst/>
                          <a:latin typeface="Calibri"/>
                          <a:ea typeface="Calibri"/>
                          <a:cs typeface="Times New Roman"/>
                        </a:rPr>
                        <a:t> 150 000             </a:t>
                      </a:r>
                      <a:r>
                        <a:rPr lang="ru-RU" sz="1400" dirty="0">
                          <a:effectLst/>
                          <a:latin typeface="Calibri"/>
                          <a:ea typeface="Calibri"/>
                          <a:cs typeface="Times New Roman"/>
                        </a:rPr>
                        <a:t>(1992)</a:t>
                      </a: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6000"/>
                        </a:lnSpc>
                        <a:spcAft>
                          <a:spcPts val="0"/>
                        </a:spcAft>
                      </a:pPr>
                      <a:r>
                        <a:rPr lang="ru-RU" sz="1400" dirty="0">
                          <a:effectLst/>
                          <a:latin typeface="Calibri"/>
                          <a:ea typeface="Calibri"/>
                          <a:cs typeface="Times New Roman"/>
                        </a:rPr>
                        <a:t>Монолитный  </a:t>
                      </a:r>
                      <a:r>
                        <a:rPr lang="ru-RU" sz="1400" dirty="0" err="1">
                          <a:effectLst/>
                          <a:latin typeface="Calibri"/>
                          <a:ea typeface="Calibri"/>
                          <a:cs typeface="Times New Roman"/>
                        </a:rPr>
                        <a:t>высокоармированный</a:t>
                      </a:r>
                      <a:endParaRPr lang="ru-RU" sz="1400" dirty="0">
                        <a:effectLst/>
                        <a:latin typeface="Calibri"/>
                        <a:ea typeface="Calibri"/>
                        <a:cs typeface="Times New Roman"/>
                      </a:endParaRPr>
                    </a:p>
                    <a:p>
                      <a:pPr>
                        <a:lnSpc>
                          <a:spcPct val="106000"/>
                        </a:lnSpc>
                        <a:spcAft>
                          <a:spcPts val="0"/>
                        </a:spcAft>
                      </a:pPr>
                      <a:r>
                        <a:rPr lang="ru-RU" sz="1400" dirty="0">
                          <a:effectLst/>
                          <a:latin typeface="Calibri"/>
                          <a:ea typeface="Calibri"/>
                          <a:cs typeface="Times New Roman"/>
                        </a:rPr>
                        <a:t>железобетон</a:t>
                      </a:r>
                    </a:p>
                    <a:p>
                      <a:pPr>
                        <a:lnSpc>
                          <a:spcPct val="106000"/>
                        </a:lnSpc>
                        <a:spcAft>
                          <a:spcPts val="0"/>
                        </a:spcAft>
                      </a:pPr>
                      <a:r>
                        <a:rPr lang="ru-RU" sz="1400" dirty="0" err="1">
                          <a:effectLst/>
                          <a:latin typeface="Calibri"/>
                          <a:ea typeface="Calibri"/>
                          <a:cs typeface="Times New Roman"/>
                        </a:rPr>
                        <a:t>Спецстрои</a:t>
                      </a:r>
                      <a:r>
                        <a:rPr lang="ru-RU" sz="1400" dirty="0">
                          <a:effectLst/>
                          <a:latin typeface="Calibri"/>
                          <a:ea typeface="Calibri"/>
                          <a:cs typeface="Times New Roman"/>
                        </a:rPr>
                        <a:t> </a:t>
                      </a:r>
                    </a:p>
                    <a:p>
                      <a:pPr>
                        <a:lnSpc>
                          <a:spcPct val="106000"/>
                        </a:lnSpc>
                        <a:spcAft>
                          <a:spcPts val="0"/>
                        </a:spcAft>
                      </a:pPr>
                      <a:r>
                        <a:rPr lang="ru-RU" sz="1400" dirty="0">
                          <a:effectLst/>
                          <a:latin typeface="Calibri"/>
                          <a:ea typeface="Calibri"/>
                          <a:cs typeface="Times New Roman"/>
                        </a:rPr>
                        <a:t>Центрального и Уральского  военных округов</a:t>
                      </a: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6000"/>
                        </a:lnSpc>
                        <a:spcAft>
                          <a:spcPts val="0"/>
                        </a:spcAft>
                      </a:pPr>
                      <a:r>
                        <a:rPr lang="ru-RU" sz="1400" dirty="0">
                          <a:effectLst/>
                          <a:latin typeface="Calibri"/>
                          <a:ea typeface="Calibri"/>
                          <a:cs typeface="Times New Roman"/>
                        </a:rPr>
                        <a:t>           800 – 1000</a:t>
                      </a:r>
                    </a:p>
                    <a:p>
                      <a:pPr algn="ctr">
                        <a:lnSpc>
                          <a:spcPct val="106000"/>
                        </a:lnSpc>
                        <a:spcAft>
                          <a:spcPts val="0"/>
                        </a:spcAft>
                      </a:pPr>
                      <a:r>
                        <a:rPr lang="ru-RU" sz="1400" baseline="0" dirty="0">
                          <a:effectLst/>
                          <a:latin typeface="Calibri"/>
                          <a:ea typeface="Calibri"/>
                          <a:cs typeface="Times New Roman"/>
                        </a:rPr>
                        <a:t> </a:t>
                      </a:r>
                      <a:r>
                        <a:rPr lang="ru-RU" sz="1400" dirty="0">
                          <a:effectLst/>
                          <a:latin typeface="Calibri"/>
                          <a:ea typeface="Calibri"/>
                          <a:cs typeface="Times New Roman"/>
                        </a:rPr>
                        <a:t>          (</a:t>
                      </a:r>
                      <a:r>
                        <a:rPr lang="ru-RU" sz="1400" b="1" dirty="0">
                          <a:effectLst/>
                          <a:latin typeface="Calibri"/>
                          <a:ea typeface="Calibri"/>
                          <a:cs typeface="Times New Roman"/>
                        </a:rPr>
                        <a:t>В60 – В75)</a:t>
                      </a:r>
                      <a:endParaRPr lang="ru-RU" sz="1400" dirty="0">
                        <a:effectLst/>
                        <a:latin typeface="Calibri"/>
                        <a:ea typeface="Calibri"/>
                        <a:cs typeface="Times New Roman"/>
                      </a:endParaRPr>
                    </a:p>
                    <a:p>
                      <a:pPr algn="ctr">
                        <a:lnSpc>
                          <a:spcPct val="106000"/>
                        </a:lnSpc>
                        <a:spcAft>
                          <a:spcPts val="0"/>
                        </a:spcAft>
                      </a:pPr>
                      <a:r>
                        <a:rPr lang="en-US" sz="1400" b="1" dirty="0">
                          <a:effectLst/>
                          <a:latin typeface="Calibri"/>
                          <a:ea typeface="Calibri"/>
                          <a:cs typeface="Times New Roman"/>
                        </a:rPr>
                        <a:t>    </a:t>
                      </a:r>
                      <a:r>
                        <a:rPr lang="ru-RU" sz="1400" b="1" dirty="0">
                          <a:effectLst/>
                          <a:latin typeface="Calibri"/>
                          <a:ea typeface="Calibri"/>
                          <a:cs typeface="Times New Roman"/>
                        </a:rPr>
                        <a:t>           </a:t>
                      </a:r>
                      <a:r>
                        <a:rPr lang="en-US" sz="1400" b="1" dirty="0">
                          <a:effectLst/>
                          <a:latin typeface="Calibri"/>
                          <a:ea typeface="Calibri"/>
                          <a:cs typeface="Times New Roman"/>
                        </a:rPr>
                        <a:t> W 20</a:t>
                      </a:r>
                      <a:endParaRPr lang="ru-RU" sz="1400" dirty="0">
                        <a:effectLst/>
                        <a:latin typeface="Calibri"/>
                        <a:ea typeface="Calibri"/>
                        <a:cs typeface="Times New Roman"/>
                      </a:endParaRPr>
                    </a:p>
                    <a:p>
                      <a:pPr algn="ctr">
                        <a:lnSpc>
                          <a:spcPct val="106000"/>
                        </a:lnSpc>
                        <a:spcAft>
                          <a:spcPts val="0"/>
                        </a:spcAft>
                      </a:pPr>
                      <a:r>
                        <a:rPr lang="ru-RU" sz="1400" dirty="0">
                          <a:effectLst/>
                          <a:latin typeface="Calibri"/>
                          <a:ea typeface="Calibri"/>
                          <a:cs typeface="Times New Roman"/>
                        </a:rPr>
                        <a:t>           800 -900</a:t>
                      </a:r>
                    </a:p>
                    <a:p>
                      <a:pPr algn="ctr">
                        <a:lnSpc>
                          <a:spcPct val="106000"/>
                        </a:lnSpc>
                        <a:spcAft>
                          <a:spcPts val="0"/>
                        </a:spcAft>
                      </a:pPr>
                      <a:r>
                        <a:rPr lang="ru-RU" sz="1400" dirty="0">
                          <a:effectLst/>
                          <a:latin typeface="Calibri"/>
                          <a:ea typeface="Calibri"/>
                          <a:cs typeface="Times New Roman"/>
                        </a:rPr>
                        <a:t>           (В60 – В65)               </a:t>
                      </a:r>
                    </a:p>
                    <a:p>
                      <a:pPr algn="ctr">
                        <a:lnSpc>
                          <a:spcPct val="106000"/>
                        </a:lnSpc>
                        <a:spcAft>
                          <a:spcPts val="0"/>
                        </a:spcAft>
                      </a:pPr>
                      <a:r>
                        <a:rPr lang="ru-RU" sz="1400" dirty="0">
                          <a:effectLst/>
                          <a:latin typeface="Calibri"/>
                          <a:ea typeface="Calibri"/>
                          <a:cs typeface="Times New Roman"/>
                        </a:rPr>
                        <a:t>                </a:t>
                      </a:r>
                      <a:r>
                        <a:rPr lang="en-US" sz="1400" dirty="0">
                          <a:effectLst/>
                          <a:latin typeface="Calibri"/>
                          <a:ea typeface="Calibri"/>
                          <a:cs typeface="Times New Roman"/>
                        </a:rPr>
                        <a:t>W 20</a:t>
                      </a:r>
                      <a:endParaRPr lang="ru-RU" sz="1400" dirty="0">
                        <a:effectLst/>
                        <a:latin typeface="Calibri"/>
                        <a:ea typeface="Calibri"/>
                        <a:cs typeface="Times New Roman"/>
                      </a:endParaRPr>
                    </a:p>
                    <a:p>
                      <a:pPr algn="ctr">
                        <a:lnSpc>
                          <a:spcPct val="106000"/>
                        </a:lnSpc>
                        <a:spcAft>
                          <a:spcPts val="0"/>
                        </a:spcAft>
                      </a:pPr>
                      <a:r>
                        <a:rPr lang="ru-RU" sz="1400" dirty="0">
                          <a:effectLst/>
                          <a:latin typeface="Calibri"/>
                          <a:ea typeface="Calibri"/>
                          <a:cs typeface="Times New Roman"/>
                        </a:rPr>
                        <a:t> </a:t>
                      </a: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6000"/>
                        </a:lnSpc>
                        <a:spcAft>
                          <a:spcPts val="0"/>
                        </a:spcAft>
                      </a:pPr>
                      <a:r>
                        <a:rPr lang="ru-RU" sz="1400">
                          <a:effectLst/>
                          <a:latin typeface="Calibri"/>
                          <a:ea typeface="Calibri"/>
                          <a:cs typeface="Times New Roman"/>
                        </a:rPr>
                        <a:t>Пусковые шахты для межконтинентальных  баллистических  ракет,</a:t>
                      </a:r>
                    </a:p>
                    <a:p>
                      <a:pPr>
                        <a:lnSpc>
                          <a:spcPct val="106000"/>
                        </a:lnSpc>
                        <a:spcAft>
                          <a:spcPts val="0"/>
                        </a:spcAft>
                      </a:pPr>
                      <a:r>
                        <a:rPr lang="ru-RU" sz="1400">
                          <a:effectLst/>
                          <a:latin typeface="Calibri"/>
                          <a:ea typeface="Calibri"/>
                          <a:cs typeface="Times New Roman"/>
                        </a:rPr>
                        <a:t>1989 (опытные шахты), </a:t>
                      </a:r>
                    </a:p>
                    <a:p>
                      <a:pPr>
                        <a:lnSpc>
                          <a:spcPct val="106000"/>
                        </a:lnSpc>
                        <a:spcAft>
                          <a:spcPts val="0"/>
                        </a:spcAft>
                      </a:pPr>
                      <a:r>
                        <a:rPr lang="ru-RU" sz="1400">
                          <a:effectLst/>
                          <a:latin typeface="Calibri"/>
                          <a:ea typeface="Calibri"/>
                          <a:cs typeface="Times New Roman"/>
                        </a:rPr>
                        <a:t> </a:t>
                      </a:r>
                    </a:p>
                    <a:p>
                      <a:pPr>
                        <a:lnSpc>
                          <a:spcPct val="106000"/>
                        </a:lnSpc>
                        <a:spcAft>
                          <a:spcPts val="0"/>
                        </a:spcAft>
                      </a:pPr>
                      <a:r>
                        <a:rPr lang="ru-RU" sz="1400">
                          <a:effectLst/>
                          <a:latin typeface="Calibri"/>
                          <a:ea typeface="Calibri"/>
                          <a:cs typeface="Times New Roman"/>
                        </a:rPr>
                        <a:t>1990 – 1992  (массовое строительство).</a:t>
                      </a:r>
                    </a:p>
                  </a:txBody>
                  <a:tcPr marL="17780" marR="17780" marT="0" marB="0">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13959">
                <a:tc>
                  <a:txBody>
                    <a:bodyPr/>
                    <a:lstStyle/>
                    <a:p>
                      <a:pPr>
                        <a:lnSpc>
                          <a:spcPct val="106000"/>
                        </a:lnSpc>
                        <a:spcAft>
                          <a:spcPts val="0"/>
                        </a:spcAft>
                      </a:pPr>
                      <a:r>
                        <a:rPr lang="ru-RU" sz="1400" dirty="0">
                          <a:effectLst/>
                          <a:latin typeface="Calibri"/>
                          <a:ea typeface="Calibri"/>
                          <a:cs typeface="Times New Roman"/>
                        </a:rPr>
                        <a:t>ВНВ-100 </a:t>
                      </a:r>
                      <a:r>
                        <a:rPr lang="ru-RU" sz="1400" b="1" dirty="0">
                          <a:effectLst/>
                          <a:latin typeface="Calibri"/>
                          <a:ea typeface="Calibri"/>
                          <a:cs typeface="Times New Roman"/>
                        </a:rPr>
                        <a:t>(</a:t>
                      </a:r>
                      <a:r>
                        <a:rPr lang="ru-RU" sz="1400" b="1" dirty="0" err="1">
                          <a:effectLst/>
                          <a:latin typeface="Calibri"/>
                          <a:ea typeface="Calibri"/>
                          <a:cs typeface="Times New Roman"/>
                        </a:rPr>
                        <a:t>наноцемент</a:t>
                      </a:r>
                      <a:r>
                        <a:rPr lang="ru-RU" sz="1400" b="1" dirty="0">
                          <a:effectLst/>
                          <a:latin typeface="Calibri"/>
                          <a:ea typeface="Calibri"/>
                          <a:cs typeface="Times New Roman"/>
                        </a:rPr>
                        <a:t> 90),</a:t>
                      </a:r>
                      <a:r>
                        <a:rPr lang="ru-RU" sz="1400" dirty="0">
                          <a:effectLst/>
                          <a:latin typeface="Calibri"/>
                          <a:ea typeface="Calibri"/>
                          <a:cs typeface="Times New Roman"/>
                        </a:rPr>
                        <a:t> </a:t>
                      </a:r>
                    </a:p>
                    <a:p>
                      <a:pPr>
                        <a:lnSpc>
                          <a:spcPct val="106000"/>
                        </a:lnSpc>
                        <a:spcAft>
                          <a:spcPts val="0"/>
                        </a:spcAft>
                      </a:pPr>
                      <a:r>
                        <a:rPr lang="ru-RU" sz="1400" dirty="0">
                          <a:effectLst/>
                          <a:latin typeface="Calibri"/>
                          <a:ea typeface="Calibri"/>
                          <a:cs typeface="Times New Roman"/>
                        </a:rPr>
                        <a:t> </a:t>
                      </a:r>
                    </a:p>
                    <a:p>
                      <a:pPr>
                        <a:lnSpc>
                          <a:spcPct val="106000"/>
                        </a:lnSpc>
                        <a:spcAft>
                          <a:spcPts val="0"/>
                        </a:spcAft>
                      </a:pPr>
                      <a:r>
                        <a:rPr lang="ru-RU" sz="1400" dirty="0">
                          <a:effectLst/>
                          <a:latin typeface="Calibri"/>
                          <a:ea typeface="Calibri"/>
                          <a:cs typeface="Times New Roman"/>
                        </a:rPr>
                        <a:t>Белгородский цементный завод </a:t>
                      </a:r>
                    </a:p>
                    <a:p>
                      <a:pPr>
                        <a:lnSpc>
                          <a:spcPct val="106000"/>
                        </a:lnSpc>
                        <a:spcAft>
                          <a:spcPts val="0"/>
                        </a:spcAft>
                      </a:pPr>
                      <a:r>
                        <a:rPr lang="ru-RU" sz="1400" dirty="0">
                          <a:effectLst/>
                          <a:latin typeface="Calibri"/>
                          <a:ea typeface="Calibri"/>
                          <a:cs typeface="Times New Roman"/>
                        </a:rPr>
                        <a:t> </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bg1"/>
                    </a:solidFill>
                  </a:tcPr>
                </a:tc>
                <a:tc>
                  <a:txBody>
                    <a:bodyPr/>
                    <a:lstStyle/>
                    <a:p>
                      <a:pPr algn="ctr">
                        <a:lnSpc>
                          <a:spcPct val="106000"/>
                        </a:lnSpc>
                        <a:spcAft>
                          <a:spcPts val="0"/>
                        </a:spcAft>
                      </a:pPr>
                      <a:r>
                        <a:rPr lang="ru-RU" sz="1400" b="1" dirty="0">
                          <a:effectLst/>
                          <a:latin typeface="Calibri"/>
                          <a:ea typeface="Calibri"/>
                          <a:cs typeface="Times New Roman"/>
                        </a:rPr>
                        <a:t>300 000</a:t>
                      </a:r>
                      <a:endParaRPr lang="ru-RU" sz="1400" dirty="0">
                        <a:effectLst/>
                        <a:latin typeface="Calibri"/>
                        <a:ea typeface="Calibri"/>
                        <a:cs typeface="Times New Roman"/>
                      </a:endParaRPr>
                    </a:p>
                    <a:p>
                      <a:pPr algn="ctr">
                        <a:lnSpc>
                          <a:spcPct val="106000"/>
                        </a:lnSpc>
                        <a:spcAft>
                          <a:spcPts val="0"/>
                        </a:spcAft>
                      </a:pPr>
                      <a:r>
                        <a:rPr lang="ru-RU" sz="1400" dirty="0">
                          <a:effectLst/>
                          <a:latin typeface="Calibri"/>
                          <a:ea typeface="Calibri"/>
                          <a:cs typeface="Times New Roman"/>
                        </a:rPr>
                        <a:t>(1991)</a:t>
                      </a:r>
                    </a:p>
                    <a:p>
                      <a:pPr algn="ctr">
                        <a:lnSpc>
                          <a:spcPct val="106000"/>
                        </a:lnSpc>
                        <a:spcAft>
                          <a:spcPts val="0"/>
                        </a:spcAft>
                      </a:pPr>
                      <a:r>
                        <a:rPr lang="ru-RU" sz="1400" dirty="0">
                          <a:effectLst/>
                          <a:latin typeface="Calibri"/>
                          <a:ea typeface="Calibri"/>
                          <a:cs typeface="Times New Roman"/>
                        </a:rPr>
                        <a:t> </a:t>
                      </a:r>
                    </a:p>
                    <a:p>
                      <a:pPr algn="ctr">
                        <a:lnSpc>
                          <a:spcPct val="106000"/>
                        </a:lnSpc>
                        <a:spcAft>
                          <a:spcPts val="0"/>
                        </a:spcAft>
                      </a:pPr>
                      <a:r>
                        <a:rPr lang="ru-RU" sz="1400" b="1" dirty="0">
                          <a:effectLst/>
                          <a:latin typeface="Calibri"/>
                          <a:ea typeface="Calibri"/>
                          <a:cs typeface="Times New Roman"/>
                        </a:rPr>
                        <a:t>120 000</a:t>
                      </a:r>
                      <a:endParaRPr lang="ru-RU" sz="1400" dirty="0">
                        <a:effectLst/>
                        <a:latin typeface="Calibri"/>
                        <a:ea typeface="Calibri"/>
                        <a:cs typeface="Times New Roman"/>
                      </a:endParaRPr>
                    </a:p>
                    <a:p>
                      <a:pPr algn="ctr">
                        <a:lnSpc>
                          <a:spcPct val="106000"/>
                        </a:lnSpc>
                        <a:spcAft>
                          <a:spcPts val="0"/>
                        </a:spcAft>
                      </a:pPr>
                      <a:r>
                        <a:rPr lang="ru-RU" sz="1400" dirty="0">
                          <a:effectLst/>
                          <a:latin typeface="Calibri"/>
                          <a:ea typeface="Calibri"/>
                          <a:cs typeface="Times New Roman"/>
                        </a:rPr>
                        <a:t>(1992)</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tc>
                  <a:txBody>
                    <a:bodyPr/>
                    <a:lstStyle/>
                    <a:p>
                      <a:pPr>
                        <a:lnSpc>
                          <a:spcPct val="106000"/>
                        </a:lnSpc>
                        <a:spcAft>
                          <a:spcPts val="0"/>
                        </a:spcAft>
                      </a:pPr>
                      <a:r>
                        <a:rPr lang="ru-RU" sz="1400" dirty="0">
                          <a:effectLst/>
                          <a:latin typeface="Calibri"/>
                          <a:ea typeface="Calibri"/>
                          <a:cs typeface="Times New Roman"/>
                        </a:rPr>
                        <a:t>Монолит, железобетон, расход стали более 100 кг/м</a:t>
                      </a:r>
                      <a:r>
                        <a:rPr lang="ru-RU" sz="1400" baseline="30000" dirty="0">
                          <a:effectLst/>
                          <a:latin typeface="Calibri"/>
                          <a:ea typeface="Calibri"/>
                          <a:cs typeface="Times New Roman"/>
                        </a:rPr>
                        <a:t>3</a:t>
                      </a:r>
                      <a:endParaRPr lang="ru-RU" sz="1400" dirty="0">
                        <a:effectLst/>
                        <a:latin typeface="Calibri"/>
                        <a:ea typeface="Calibri"/>
                        <a:cs typeface="Times New Roman"/>
                      </a:endParaRPr>
                    </a:p>
                    <a:p>
                      <a:pPr>
                        <a:lnSpc>
                          <a:spcPct val="106000"/>
                        </a:lnSpc>
                        <a:spcAft>
                          <a:spcPts val="0"/>
                        </a:spcAft>
                      </a:pPr>
                      <a:r>
                        <a:rPr lang="ru-RU" sz="1400" dirty="0" err="1">
                          <a:effectLst/>
                          <a:latin typeface="Calibri"/>
                          <a:ea typeface="Calibri"/>
                          <a:cs typeface="Times New Roman"/>
                        </a:rPr>
                        <a:t>Спецстрой</a:t>
                      </a:r>
                      <a:r>
                        <a:rPr lang="ru-RU" sz="1400" dirty="0">
                          <a:effectLst/>
                          <a:latin typeface="Calibri"/>
                          <a:ea typeface="Calibri"/>
                          <a:cs typeface="Times New Roman"/>
                        </a:rPr>
                        <a:t> </a:t>
                      </a:r>
                    </a:p>
                    <a:p>
                      <a:pPr>
                        <a:lnSpc>
                          <a:spcPct val="106000"/>
                        </a:lnSpc>
                        <a:spcAft>
                          <a:spcPts val="0"/>
                        </a:spcAft>
                      </a:pPr>
                      <a:r>
                        <a:rPr lang="ru-RU" sz="1400" dirty="0">
                          <a:effectLst/>
                          <a:latin typeface="Calibri"/>
                          <a:ea typeface="Calibri"/>
                          <a:cs typeface="Times New Roman"/>
                        </a:rPr>
                        <a:t>Минобороны</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tc>
                  <a:txBody>
                    <a:bodyPr/>
                    <a:lstStyle/>
                    <a:p>
                      <a:pPr algn="ctr">
                        <a:lnSpc>
                          <a:spcPct val="106000"/>
                        </a:lnSpc>
                        <a:spcAft>
                          <a:spcPts val="0"/>
                        </a:spcAft>
                      </a:pPr>
                      <a:r>
                        <a:rPr lang="ru-RU" sz="1400" dirty="0">
                          <a:effectLst/>
                          <a:latin typeface="Calibri"/>
                          <a:ea typeface="Calibri"/>
                          <a:cs typeface="Times New Roman"/>
                        </a:rPr>
                        <a:t>800 -1000</a:t>
                      </a:r>
                    </a:p>
                    <a:p>
                      <a:pPr algn="ctr">
                        <a:lnSpc>
                          <a:spcPct val="106000"/>
                        </a:lnSpc>
                        <a:spcAft>
                          <a:spcPts val="0"/>
                        </a:spcAft>
                      </a:pPr>
                      <a:r>
                        <a:rPr lang="ru-RU" sz="1400" dirty="0">
                          <a:effectLst/>
                          <a:latin typeface="Calibri"/>
                          <a:ea typeface="Calibri"/>
                          <a:cs typeface="Times New Roman"/>
                        </a:rPr>
                        <a:t>(</a:t>
                      </a:r>
                      <a:r>
                        <a:rPr lang="ru-RU" sz="1400" b="1" dirty="0">
                          <a:effectLst/>
                          <a:latin typeface="Calibri"/>
                          <a:ea typeface="Calibri"/>
                          <a:cs typeface="Times New Roman"/>
                        </a:rPr>
                        <a:t>В60-В75)</a:t>
                      </a:r>
                      <a:endParaRPr lang="ru-RU" sz="1400" dirty="0">
                        <a:effectLst/>
                        <a:latin typeface="Calibri"/>
                        <a:ea typeface="Calibri"/>
                        <a:cs typeface="Times New Roman"/>
                      </a:endParaRPr>
                    </a:p>
                    <a:p>
                      <a:pPr algn="ctr">
                        <a:lnSpc>
                          <a:spcPct val="106000"/>
                        </a:lnSpc>
                        <a:spcAft>
                          <a:spcPts val="0"/>
                        </a:spcAft>
                      </a:pPr>
                      <a:r>
                        <a:rPr lang="en-US" sz="1400" b="1" dirty="0">
                          <a:effectLst/>
                          <a:latin typeface="Calibri"/>
                          <a:ea typeface="Calibri"/>
                          <a:cs typeface="Times New Roman"/>
                        </a:rPr>
                        <a:t>     W 20</a:t>
                      </a:r>
                      <a:endParaRPr lang="ru-RU" sz="1400" dirty="0">
                        <a:effectLst/>
                        <a:latin typeface="Calibri"/>
                        <a:ea typeface="Calibri"/>
                        <a:cs typeface="Times New Roman"/>
                      </a:endParaRPr>
                    </a:p>
                    <a:p>
                      <a:pPr algn="ctr">
                        <a:lnSpc>
                          <a:spcPct val="106000"/>
                        </a:lnSpc>
                        <a:spcAft>
                          <a:spcPts val="0"/>
                        </a:spcAft>
                      </a:pPr>
                      <a:r>
                        <a:rPr lang="ru-RU" sz="1400" dirty="0">
                          <a:effectLst/>
                          <a:latin typeface="Calibri"/>
                          <a:ea typeface="Calibri"/>
                          <a:cs typeface="Times New Roman"/>
                        </a:rPr>
                        <a:t>800 -900</a:t>
                      </a:r>
                    </a:p>
                    <a:p>
                      <a:pPr algn="ctr">
                        <a:lnSpc>
                          <a:spcPct val="106000"/>
                        </a:lnSpc>
                        <a:spcAft>
                          <a:spcPts val="0"/>
                        </a:spcAft>
                      </a:pPr>
                      <a:r>
                        <a:rPr lang="ru-RU" sz="1400" b="1" dirty="0">
                          <a:effectLst/>
                          <a:latin typeface="Calibri"/>
                          <a:ea typeface="Calibri"/>
                          <a:cs typeface="Times New Roman"/>
                        </a:rPr>
                        <a:t>(В60 – В65)</a:t>
                      </a:r>
                      <a:endParaRPr lang="ru-RU" sz="1400" dirty="0">
                        <a:effectLst/>
                        <a:latin typeface="Calibri"/>
                        <a:ea typeface="Calibri"/>
                        <a:cs typeface="Times New Roman"/>
                      </a:endParaRPr>
                    </a:p>
                    <a:p>
                      <a:pPr algn="ctr">
                        <a:lnSpc>
                          <a:spcPct val="106000"/>
                        </a:lnSpc>
                        <a:spcAft>
                          <a:spcPts val="0"/>
                        </a:spcAft>
                      </a:pPr>
                      <a:r>
                        <a:rPr lang="en-US" sz="1400" b="1" dirty="0">
                          <a:effectLst/>
                          <a:latin typeface="Calibri"/>
                          <a:ea typeface="Calibri"/>
                          <a:cs typeface="Times New Roman"/>
                        </a:rPr>
                        <a:t>     W 20</a:t>
                      </a:r>
                      <a:endParaRPr lang="ru-RU" sz="1400" dirty="0">
                        <a:effectLst/>
                        <a:latin typeface="Calibri"/>
                        <a:ea typeface="Calibri"/>
                        <a:cs typeface="Times New Roman"/>
                      </a:endParaRPr>
                    </a:p>
                    <a:p>
                      <a:pPr algn="ctr">
                        <a:lnSpc>
                          <a:spcPct val="106000"/>
                        </a:lnSpc>
                        <a:spcAft>
                          <a:spcPts val="0"/>
                        </a:spcAft>
                      </a:pPr>
                      <a:r>
                        <a:rPr lang="ru-RU" sz="1400" dirty="0">
                          <a:effectLst/>
                          <a:latin typeface="Calibri"/>
                          <a:ea typeface="Calibri"/>
                          <a:cs typeface="Times New Roman"/>
                        </a:rPr>
                        <a:t> </a:t>
                      </a:r>
                    </a:p>
                  </a:txBody>
                  <a:tcPr marL="17780" marR="17780" marT="0" marB="0">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tc>
                  <a:txBody>
                    <a:bodyPr/>
                    <a:lstStyle/>
                    <a:p>
                      <a:pPr>
                        <a:lnSpc>
                          <a:spcPct val="106000"/>
                        </a:lnSpc>
                        <a:spcAft>
                          <a:spcPts val="0"/>
                        </a:spcAft>
                      </a:pPr>
                      <a:r>
                        <a:rPr lang="ru-RU" sz="1400" dirty="0">
                          <a:effectLst/>
                          <a:latin typeface="Calibri"/>
                          <a:ea typeface="Calibri"/>
                          <a:cs typeface="Times New Roman"/>
                        </a:rPr>
                        <a:t>Пусковые шахты для межконтинентальных  баллистических  ракет, </a:t>
                      </a:r>
                    </a:p>
                    <a:p>
                      <a:pPr>
                        <a:lnSpc>
                          <a:spcPct val="106000"/>
                        </a:lnSpc>
                        <a:spcAft>
                          <a:spcPts val="0"/>
                        </a:spcAft>
                      </a:pPr>
                      <a:r>
                        <a:rPr lang="ru-RU" sz="1400" dirty="0">
                          <a:effectLst/>
                          <a:latin typeface="Calibri"/>
                          <a:ea typeface="Calibri"/>
                          <a:cs typeface="Times New Roman"/>
                        </a:rPr>
                        <a:t>1991 – 1992 ( массовое строительство).</a:t>
                      </a:r>
                    </a:p>
                  </a:txBody>
                  <a:tcPr marL="17780" marR="17780" marT="0" marB="0">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extLst>
                  <a:ext uri="{0D108BD9-81ED-4DB2-BD59-A6C34878D82A}">
                    <a16:rowId xmlns:a16="http://schemas.microsoft.com/office/drawing/2014/main" val="10002"/>
                  </a:ext>
                </a:extLst>
              </a:tr>
            </a:tbl>
          </a:graphicData>
        </a:graphic>
      </p:graphicFrame>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292" y="199496"/>
            <a:ext cx="1716544"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08976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07976" y="1394086"/>
            <a:ext cx="4844938" cy="4856078"/>
          </a:xfrm>
        </p:spPr>
        <p:txBody>
          <a:bodyPr>
            <a:noAutofit/>
          </a:bodyPr>
          <a:lstStyle/>
          <a:p>
            <a:r>
              <a:rPr lang="ru-RU" sz="2000" dirty="0">
                <a:solidFill>
                  <a:srgbClr val="555555"/>
                </a:solidFill>
                <a:latin typeface="Times New Roman" panose="02020603050405020304" pitchFamily="18" charset="0"/>
                <a:cs typeface="Times New Roman" panose="02020603050405020304" pitchFamily="18" charset="0"/>
              </a:rPr>
              <a:t>     </a:t>
            </a:r>
          </a:p>
          <a:p>
            <a:endParaRPr lang="ru-RU" sz="2000" dirty="0">
              <a:solidFill>
                <a:srgbClr val="555555"/>
              </a:solidFill>
              <a:latin typeface="Times New Roman" panose="02020603050405020304" pitchFamily="18" charset="0"/>
              <a:cs typeface="Times New Roman" panose="02020603050405020304" pitchFamily="18" charset="0"/>
            </a:endParaRPr>
          </a:p>
          <a:p>
            <a:r>
              <a:rPr lang="ru-RU" sz="2000" dirty="0">
                <a:solidFill>
                  <a:srgbClr val="555555"/>
                </a:solidFill>
                <a:latin typeface="Times New Roman" panose="02020603050405020304" pitchFamily="18" charset="0"/>
                <a:cs typeface="Times New Roman" panose="02020603050405020304" pitchFamily="18" charset="0"/>
              </a:rPr>
              <a:t>     Для предотвращения  перегрева и трещинообразования , разрушения бетона массивных конструкций предполагается применение   наноцементов с повышенным содержанием (до 70 % масс.) кварцевого песка (теплоемкостью около  180  ккал/(кг). Это  позволяет  радикально снизить тепловыделение цемента в бетонах на малоклинкерных </a:t>
            </a:r>
            <a:r>
              <a:rPr lang="ru-RU" sz="2000" dirty="0" err="1">
                <a:solidFill>
                  <a:srgbClr val="555555"/>
                </a:solidFill>
                <a:latin typeface="Times New Roman" panose="02020603050405020304" pitchFamily="18" charset="0"/>
                <a:cs typeface="Times New Roman" panose="02020603050405020304" pitchFamily="18" charset="0"/>
              </a:rPr>
              <a:t>наноцементах</a:t>
            </a:r>
            <a:r>
              <a:rPr lang="ru-RU" sz="2000" dirty="0">
                <a:solidFill>
                  <a:srgbClr val="555555"/>
                </a:solidFill>
                <a:latin typeface="Times New Roman" panose="02020603050405020304" pitchFamily="18" charset="0"/>
                <a:cs typeface="Times New Roman" panose="02020603050405020304" pitchFamily="18" charset="0"/>
              </a:rPr>
              <a:t>  в начальные сроки твердения . </a:t>
            </a:r>
          </a:p>
          <a:p>
            <a:r>
              <a:rPr lang="ru-RU" sz="2000" dirty="0">
                <a:solidFill>
                  <a:srgbClr val="555555"/>
                </a:solidFill>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C98E1ECC-5F0D-D644-B633-6451B71E4F03}" type="slidenum">
              <a:rPr lang="en-US" smtClean="0">
                <a:solidFill>
                  <a:srgbClr val="073E87"/>
                </a:solidFill>
              </a:rPr>
              <a:pPr/>
              <a:t>12</a:t>
            </a:fld>
            <a:endParaRPr lang="en-US">
              <a:solidFill>
                <a:srgbClr val="073E87"/>
              </a:solidFill>
            </a:endParaRPr>
          </a:p>
        </p:txBody>
      </p:sp>
      <p:sp>
        <p:nvSpPr>
          <p:cNvPr id="4" name="Заголовок 3"/>
          <p:cNvSpPr>
            <a:spLocks noGrp="1"/>
          </p:cNvSpPr>
          <p:nvPr>
            <p:ph type="title"/>
          </p:nvPr>
        </p:nvSpPr>
        <p:spPr>
          <a:xfrm>
            <a:off x="1653309" y="364535"/>
            <a:ext cx="7153411" cy="1096620"/>
          </a:xfrm>
        </p:spPr>
        <p:txBody>
          <a:bodyPr>
            <a:normAutofit/>
          </a:bodyPr>
          <a:lstStyle/>
          <a:p>
            <a:r>
              <a:rPr lang="ru-RU" sz="2000" dirty="0"/>
              <a:t>НАНОЦЕМЕНТЫ ПОЗВОЛЯЮТ ПРОИЗВОДИТЬ БЕТОНЫ   С ПОНИЖЕННОЙ ЭКЗОТЕРМИЕЙ  ДЛЯ  МАССИВНЫХ СООРУЖЕНИЙ</a:t>
            </a:r>
          </a:p>
        </p:txBody>
      </p:sp>
      <p:sp>
        <p:nvSpPr>
          <p:cNvPr id="5" name="AutoShape 2" descr="ÐÐ»Ð¸ÑÐ½Ð¸Ðµ Ð¿Ð°ÑÐ°Ð¼ÐµÑÑÐ¾Ð² ÑÐµÐ¼Ð¿ÐµÑÐ°ÑÑÑÑ Ð² Ð¼Ð°ÑÑÐ¸Ð²Ð½ÑÑ ÑÑÑÐ¾Ð¸ÑÐµÐ»ÑÐ½ÑÑ ÑÐ»ÐµÐ¼ÐµÐ½ÑÐ°Ñ Ð¸Ð· Ð±ÐµÑÐ¾Ð½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914" y="1846263"/>
            <a:ext cx="3796214" cy="453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371FB230-F840-B3BB-3DB6-3E224F8435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292" y="199496"/>
            <a:ext cx="1716544"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916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575034"/>
            <a:ext cx="8229600" cy="1016021"/>
          </a:xfrm>
        </p:spPr>
        <p:txBody>
          <a:bodyPr>
            <a:noAutofit/>
          </a:bodyPr>
          <a:lstStyle/>
          <a:p>
            <a:pPr marL="274320" lvl="0" indent="203200">
              <a:lnSpc>
                <a:spcPct val="105000"/>
              </a:lnSpc>
              <a:spcBef>
                <a:spcPct val="20000"/>
              </a:spcBef>
            </a:pPr>
            <a:r>
              <a:rPr lang="ru-RU" sz="2400" dirty="0">
                <a:solidFill>
                  <a:srgbClr val="000000"/>
                </a:solidFill>
                <a:latin typeface="Times New Roman" panose="02020603050405020304" pitchFamily="18" charset="0"/>
                <a:ea typeface="Arial Unicode MS"/>
                <a:cs typeface="Times New Roman" panose="02020603050405020304" pitchFamily="18" charset="0"/>
              </a:rPr>
              <a:t> Сравнение технологий бетонов </a:t>
            </a:r>
            <a:br>
              <a:rPr lang="ru-RU" sz="2400" dirty="0">
                <a:solidFill>
                  <a:srgbClr val="000000"/>
                </a:solidFill>
                <a:latin typeface="Times New Roman" panose="02020603050405020304" pitchFamily="18" charset="0"/>
                <a:ea typeface="Arial Unicode MS"/>
                <a:cs typeface="Times New Roman" panose="02020603050405020304" pitchFamily="18" charset="0"/>
              </a:rPr>
            </a:br>
            <a:r>
              <a:rPr lang="ru-RU" sz="2400" dirty="0">
                <a:solidFill>
                  <a:srgbClr val="000000"/>
                </a:solidFill>
                <a:latin typeface="Times New Roman" panose="02020603050405020304" pitchFamily="18" charset="0"/>
                <a:ea typeface="Arial Unicode MS"/>
                <a:cs typeface="Times New Roman" panose="02020603050405020304" pitchFamily="18" charset="0"/>
              </a:rPr>
              <a:t>на портландцементах и </a:t>
            </a:r>
            <a:r>
              <a:rPr lang="ru-RU" sz="2400" dirty="0" err="1">
                <a:solidFill>
                  <a:srgbClr val="000000"/>
                </a:solidFill>
                <a:latin typeface="Times New Roman" panose="02020603050405020304" pitchFamily="18" charset="0"/>
                <a:ea typeface="Arial Unicode MS"/>
                <a:cs typeface="Times New Roman" panose="02020603050405020304" pitchFamily="18" charset="0"/>
              </a:rPr>
              <a:t>наноцементах</a:t>
            </a:r>
            <a:br>
              <a:rPr lang="ru-RU" sz="2400" dirty="0">
                <a:solidFill>
                  <a:srgbClr val="073E87"/>
                </a:solidFill>
                <a:latin typeface="Times New Roman" panose="02020603050405020304" pitchFamily="18" charset="0"/>
                <a:ea typeface="Calibri"/>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621" y="181608"/>
            <a:ext cx="1366459" cy="116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57200" y="1765959"/>
            <a:ext cx="8385048" cy="49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446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02190" y="15709"/>
            <a:ext cx="7159835" cy="1637466"/>
          </a:xfrm>
        </p:spPr>
        <p:txBody>
          <a:bodyPr>
            <a:normAutofit/>
          </a:bodyPr>
          <a:lstStyle/>
          <a:p>
            <a:r>
              <a:rPr lang="ru-RU" sz="2200" b="1" dirty="0"/>
              <a:t>Фотографии  сколов  образцов бетонов на </a:t>
            </a:r>
            <a:r>
              <a:rPr lang="ru-RU" sz="2200" b="1" dirty="0" err="1"/>
              <a:t>наноцементах</a:t>
            </a:r>
            <a:r>
              <a:rPr lang="ru-RU" sz="2200" b="1" dirty="0"/>
              <a:t> и некондиционных крупных заполнителях после механических испытаний: </a:t>
            </a:r>
            <a:r>
              <a:rPr lang="ru-RU" sz="2400" b="1" dirty="0"/>
              <a:t>                                                                                                                                                                                                                                                                      </a:t>
            </a:r>
          </a:p>
        </p:txBody>
      </p:sp>
      <p:sp>
        <p:nvSpPr>
          <p:cNvPr id="7" name="Содержимое 4"/>
          <p:cNvSpPr txBox="1">
            <a:spLocks/>
          </p:cNvSpPr>
          <p:nvPr/>
        </p:nvSpPr>
        <p:spPr>
          <a:xfrm>
            <a:off x="467544" y="1340768"/>
            <a:ext cx="8219256"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1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Таблица 7"/>
          <p:cNvGraphicFramePr>
            <a:graphicFrameLocks noGrp="1"/>
          </p:cNvGraphicFramePr>
          <p:nvPr/>
        </p:nvGraphicFramePr>
        <p:xfrm>
          <a:off x="467544" y="1368208"/>
          <a:ext cx="8363521" cy="5165628"/>
        </p:xfrm>
        <a:graphic>
          <a:graphicData uri="http://schemas.openxmlformats.org/drawingml/2006/table">
            <a:tbl>
              <a:tblPr/>
              <a:tblGrid>
                <a:gridCol w="8363521">
                  <a:extLst>
                    <a:ext uri="{9D8B030D-6E8A-4147-A177-3AD203B41FA5}">
                      <a16:colId xmlns:a16="http://schemas.microsoft.com/office/drawing/2014/main" val="20000"/>
                    </a:ext>
                  </a:extLst>
                </a:gridCol>
              </a:tblGrid>
              <a:tr h="4647468">
                <a:tc>
                  <a:txBody>
                    <a:bodyPr/>
                    <a:lstStyle/>
                    <a:p>
                      <a:r>
                        <a:rPr lang="ru-RU" sz="1800" b="1" kern="1200" dirty="0">
                          <a:solidFill>
                            <a:schemeClr val="tx1"/>
                          </a:solidFill>
                          <a:effectLst/>
                          <a:latin typeface="+mn-lt"/>
                          <a:ea typeface="+mn-ea"/>
                          <a:cs typeface="+mn-cs"/>
                        </a:rPr>
                        <a:t> </a:t>
                      </a:r>
                      <a:endParaRPr lang="ru-RU" sz="1800"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r>
                        <a:rPr lang="ru-RU" sz="1800" b="1" kern="1200" dirty="0">
                          <a:solidFill>
                            <a:schemeClr val="tx1"/>
                          </a:solidFill>
                          <a:effectLst/>
                          <a:latin typeface="+mn-lt"/>
                          <a:ea typeface="+mn-ea"/>
                          <a:cs typeface="+mn-cs"/>
                        </a:rPr>
                        <a:t> </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6188">
                <a:tc>
                  <a:txBody>
                    <a:bodyPr/>
                    <a:lstStyle/>
                    <a:p>
                      <a:r>
                        <a:rPr lang="ru-RU" sz="2800" b="1" dirty="0">
                          <a:solidFill>
                            <a:schemeClr val="tx1"/>
                          </a:solidFill>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val="10001"/>
                  </a:ext>
                </a:extLst>
              </a:tr>
            </a:tbl>
          </a:graphicData>
        </a:graphic>
      </p:graphicFrame>
      <p:pic>
        <p:nvPicPr>
          <p:cNvPr id="9" name="Рисунок 8"/>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386" y="1519311"/>
            <a:ext cx="3667102" cy="2929859"/>
          </a:xfrm>
          <a:prstGeom prst="rect">
            <a:avLst/>
          </a:prstGeom>
          <a:solidFill>
            <a:srgbClr val="FFFFFF"/>
          </a:solidFill>
          <a:ln>
            <a:noFill/>
          </a:ln>
        </p:spPr>
      </p:pic>
      <p:pic>
        <p:nvPicPr>
          <p:cNvPr id="10" name="Рисунок 9"/>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6000" y="1519311"/>
            <a:ext cx="3860799" cy="2852418"/>
          </a:xfrm>
          <a:prstGeom prst="rect">
            <a:avLst/>
          </a:prstGeom>
          <a:solidFill>
            <a:srgbClr val="FFFFFF"/>
          </a:solidFill>
          <a:ln>
            <a:noFill/>
          </a:ln>
        </p:spPr>
      </p:pic>
      <p:sp>
        <p:nvSpPr>
          <p:cNvPr id="3" name="TextBox 2"/>
          <p:cNvSpPr txBox="1"/>
          <p:nvPr/>
        </p:nvSpPr>
        <p:spPr>
          <a:xfrm>
            <a:off x="838323" y="4660899"/>
            <a:ext cx="3860677" cy="1169551"/>
          </a:xfrm>
          <a:prstGeom prst="rect">
            <a:avLst/>
          </a:prstGeom>
          <a:noFill/>
        </p:spPr>
        <p:txBody>
          <a:bodyPr wrap="square" rtlCol="0">
            <a:spAutoFit/>
          </a:bodyPr>
          <a:lstStyle/>
          <a:p>
            <a:pPr algn="ctr"/>
            <a:r>
              <a:rPr lang="ru-RU" sz="1400" b="1" dirty="0"/>
              <a:t> а) – наноцемент75 с щебнем  Каменского карьера фр.5-20 , М600, </a:t>
            </a:r>
            <a:r>
              <a:rPr lang="en-US" sz="1400" b="1" dirty="0"/>
              <a:t>F</a:t>
            </a:r>
            <a:r>
              <a:rPr lang="ru-RU" sz="1400" b="1" dirty="0"/>
              <a:t> 50  в</a:t>
            </a:r>
            <a:endParaRPr lang="ru-RU" sz="1400" dirty="0"/>
          </a:p>
          <a:p>
            <a:pPr algn="ctr"/>
            <a:r>
              <a:rPr lang="ru-RU" sz="1400" b="1" dirty="0"/>
              <a:t>          бетоне </a:t>
            </a:r>
            <a:r>
              <a:rPr lang="ru-RU" sz="1400" b="1" i="1" dirty="0"/>
              <a:t>класса  В 30, </a:t>
            </a:r>
            <a:r>
              <a:rPr lang="en-US" sz="1400" b="1" i="1" dirty="0"/>
              <a:t>W</a:t>
            </a:r>
            <a:r>
              <a:rPr lang="ru-RU" sz="1400" b="1" i="1" dirty="0"/>
              <a:t> 20, морозостойкостью 300 циклов ( в семь суток</a:t>
            </a:r>
            <a:endParaRPr lang="ru-RU" sz="1400" dirty="0"/>
          </a:p>
          <a:p>
            <a:pPr algn="ctr"/>
            <a:r>
              <a:rPr lang="ru-RU" sz="1400" b="1" i="1" dirty="0"/>
              <a:t>          твердения)</a:t>
            </a:r>
            <a:endParaRPr lang="ru-RU" sz="1400" dirty="0"/>
          </a:p>
        </p:txBody>
      </p:sp>
      <p:sp>
        <p:nvSpPr>
          <p:cNvPr id="6" name="TextBox 5"/>
          <p:cNvSpPr txBox="1"/>
          <p:nvPr/>
        </p:nvSpPr>
        <p:spPr>
          <a:xfrm>
            <a:off x="4826000" y="4465826"/>
            <a:ext cx="3746500" cy="1661993"/>
          </a:xfrm>
          <a:prstGeom prst="rect">
            <a:avLst/>
          </a:prstGeom>
          <a:noFill/>
        </p:spPr>
        <p:txBody>
          <a:bodyPr wrap="square" rtlCol="0">
            <a:spAutoFit/>
          </a:bodyPr>
          <a:lstStyle/>
          <a:p>
            <a:r>
              <a:rPr lang="ru-RU" b="1" dirty="0"/>
              <a:t> </a:t>
            </a:r>
            <a:r>
              <a:rPr lang="ru-RU" sz="1400" b="1" dirty="0"/>
              <a:t>б) – </a:t>
            </a:r>
            <a:r>
              <a:rPr lang="ru-RU" sz="1400" b="1" dirty="0" err="1"/>
              <a:t>наноцементе</a:t>
            </a:r>
            <a:r>
              <a:rPr lang="ru-RU" sz="1400" b="1" dirty="0"/>
              <a:t> 90 с щебнем из грунта Южного портала тоннеля № 3 </a:t>
            </a:r>
            <a:endParaRPr lang="ru-RU" sz="1400" dirty="0"/>
          </a:p>
          <a:p>
            <a:r>
              <a:rPr lang="ru-RU" sz="1400" b="1" dirty="0"/>
              <a:t>          фр.5-20,М300, </a:t>
            </a:r>
            <a:r>
              <a:rPr lang="en-US" sz="1400" b="1" dirty="0"/>
              <a:t>F</a:t>
            </a:r>
            <a:r>
              <a:rPr lang="ru-RU" sz="1400" b="1" dirty="0"/>
              <a:t> 25 (</a:t>
            </a:r>
            <a:r>
              <a:rPr lang="ru-RU" sz="1400" b="1" dirty="0" err="1"/>
              <a:t>г.Сочи</a:t>
            </a:r>
            <a:r>
              <a:rPr lang="ru-RU" sz="1400" b="1" dirty="0"/>
              <a:t>, Краснодарский Край) в бетоне</a:t>
            </a:r>
            <a:endParaRPr lang="ru-RU" sz="1400" dirty="0"/>
          </a:p>
          <a:p>
            <a:r>
              <a:rPr lang="ru-RU" sz="1400" b="1" dirty="0"/>
              <a:t>           </a:t>
            </a:r>
            <a:r>
              <a:rPr lang="ru-RU" sz="1400" b="1" i="1" dirty="0"/>
              <a:t>класса  В 55, </a:t>
            </a:r>
            <a:r>
              <a:rPr lang="en-US" sz="1400" b="1" i="1" dirty="0"/>
              <a:t>W</a:t>
            </a:r>
            <a:r>
              <a:rPr lang="ru-RU" sz="1400" b="1" i="1" dirty="0"/>
              <a:t> 16, морозостойкостью  300 циклов ( в 28 суток твердения)</a:t>
            </a:r>
            <a:endParaRPr lang="ru-RU" sz="1400" dirty="0"/>
          </a:p>
          <a:p>
            <a:r>
              <a:rPr lang="ru-RU" sz="1400" i="1" dirty="0"/>
              <a:t> </a:t>
            </a:r>
            <a:endParaRPr lang="ru-RU" sz="1400" dirty="0"/>
          </a:p>
        </p:txBody>
      </p:sp>
      <p:pic>
        <p:nvPicPr>
          <p:cNvPr id="11" name="Рисунок 10"/>
          <p:cNvPicPr>
            <a:picLocks noChangeAspect="1"/>
          </p:cNvPicPr>
          <p:nvPr/>
        </p:nvPicPr>
        <p:blipFill rotWithShape="1">
          <a:blip r:embed="rId4" cstate="email">
            <a:extLst>
              <a:ext uri="{28A0092B-C50C-407E-A947-70E740481C1C}">
                <a14:useLocalDpi xmlns:a14="http://schemas.microsoft.com/office/drawing/2010/main"/>
              </a:ext>
            </a:extLst>
          </a:blip>
          <a:srcRect l="49590"/>
          <a:stretch/>
        </p:blipFill>
        <p:spPr>
          <a:xfrm>
            <a:off x="179318" y="198657"/>
            <a:ext cx="1378607" cy="1169551"/>
          </a:xfrm>
          <a:prstGeom prst="rect">
            <a:avLst/>
          </a:prstGeom>
        </p:spPr>
      </p:pic>
    </p:spTree>
    <p:extLst>
      <p:ext uri="{BB962C8B-B14F-4D97-AF65-F5344CB8AC3E}">
        <p14:creationId xmlns:p14="http://schemas.microsoft.com/office/powerpoint/2010/main" val="191342564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73966" y="274638"/>
            <a:ext cx="6166385" cy="1160462"/>
          </a:xfrm>
        </p:spPr>
        <p:txBody>
          <a:bodyPr>
            <a:normAutofit fontScale="90000"/>
          </a:bodyPr>
          <a:lstStyle/>
          <a:p>
            <a:r>
              <a:rPr lang="ru-RU" sz="2700" b="1" dirty="0"/>
              <a:t>Оригинальные конструкции  и  изделия</a:t>
            </a:r>
            <a:br>
              <a:rPr lang="ru-RU" sz="2700" b="1" dirty="0"/>
            </a:br>
            <a:r>
              <a:rPr lang="ru-RU" sz="2700" b="1" dirty="0"/>
              <a:t> из </a:t>
            </a:r>
            <a:r>
              <a:rPr lang="ru-RU" sz="2700" b="1" dirty="0" err="1"/>
              <a:t>наноцементов</a:t>
            </a:r>
            <a:br>
              <a:rPr lang="ru-RU" sz="2700" b="1" dirty="0"/>
            </a:br>
            <a:r>
              <a:rPr lang="ru-RU" sz="2400" b="1" dirty="0"/>
              <a:t>                                                                                                                                                                                                                                                                        </a:t>
            </a:r>
          </a:p>
        </p:txBody>
      </p:sp>
      <p:sp>
        <p:nvSpPr>
          <p:cNvPr id="7" name="Содержимое 4"/>
          <p:cNvSpPr txBox="1">
            <a:spLocks/>
          </p:cNvSpPr>
          <p:nvPr/>
        </p:nvSpPr>
        <p:spPr>
          <a:xfrm>
            <a:off x="467544" y="1340768"/>
            <a:ext cx="8219256"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1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676338676"/>
              </p:ext>
            </p:extLst>
          </p:nvPr>
        </p:nvGraphicFramePr>
        <p:xfrm>
          <a:off x="467544" y="1435100"/>
          <a:ext cx="8363521" cy="4951188"/>
        </p:xfrm>
        <a:graphic>
          <a:graphicData uri="http://schemas.openxmlformats.org/drawingml/2006/table">
            <a:tbl>
              <a:tblPr/>
              <a:tblGrid>
                <a:gridCol w="8363521">
                  <a:extLst>
                    <a:ext uri="{9D8B030D-6E8A-4147-A177-3AD203B41FA5}">
                      <a16:colId xmlns:a16="http://schemas.microsoft.com/office/drawing/2014/main" val="20000"/>
                    </a:ext>
                  </a:extLst>
                </a:gridCol>
              </a:tblGrid>
              <a:tr h="4433028">
                <a:tc>
                  <a:txBody>
                    <a:bodyPr/>
                    <a:lstStyle/>
                    <a:p>
                      <a:r>
                        <a:rPr lang="ru-RU" sz="1800" b="1" kern="1200" dirty="0">
                          <a:solidFill>
                            <a:schemeClr val="tx1"/>
                          </a:solidFill>
                          <a:effectLst/>
                          <a:latin typeface="+mn-lt"/>
                          <a:ea typeface="+mn-ea"/>
                          <a:cs typeface="+mn-cs"/>
                        </a:rPr>
                        <a:t> </a:t>
                      </a:r>
                      <a:endParaRPr lang="ru-RU" sz="1800"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r>
                        <a:rPr lang="ru-RU" sz="2400" b="1" kern="1200" dirty="0">
                          <a:solidFill>
                            <a:schemeClr val="tx1"/>
                          </a:solidFill>
                          <a:effectLst/>
                          <a:latin typeface="+mn-lt"/>
                          <a:ea typeface="+mn-ea"/>
                          <a:cs typeface="+mn-cs"/>
                        </a:rPr>
                        <a:t>   </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4252">
                <a:tc>
                  <a:txBody>
                    <a:bodyPr/>
                    <a:lstStyle/>
                    <a:p>
                      <a:r>
                        <a:rPr lang="ru-RU" sz="2800" b="1" dirty="0">
                          <a:solidFill>
                            <a:schemeClr val="tx1"/>
                          </a:solidFill>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val="10001"/>
                  </a:ext>
                </a:extLst>
              </a:tr>
            </a:tbl>
          </a:graphicData>
        </a:graphic>
      </p:graphicFrame>
      <p:pic>
        <p:nvPicPr>
          <p:cNvPr id="9" name="5"/>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 y="1529432"/>
            <a:ext cx="3113582" cy="3449010"/>
          </a:xfrm>
          <a:prstGeom prst="rect">
            <a:avLst/>
          </a:prstGeom>
          <a:noFill/>
          <a:ln>
            <a:noFill/>
          </a:ln>
        </p:spPr>
      </p:pic>
      <p:pic>
        <p:nvPicPr>
          <p:cNvPr id="10" name="Графический объект2"/>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8807" y="1529432"/>
            <a:ext cx="4429093" cy="3445447"/>
          </a:xfrm>
          <a:prstGeom prst="rect">
            <a:avLst/>
          </a:prstGeom>
          <a:noFill/>
          <a:ln>
            <a:noFill/>
          </a:ln>
        </p:spPr>
      </p:pic>
      <p:sp>
        <p:nvSpPr>
          <p:cNvPr id="2" name="TextBox 1"/>
          <p:cNvSpPr txBox="1"/>
          <p:nvPr/>
        </p:nvSpPr>
        <p:spPr>
          <a:xfrm>
            <a:off x="723900" y="4974880"/>
            <a:ext cx="3799780" cy="830997"/>
          </a:xfrm>
          <a:prstGeom prst="rect">
            <a:avLst/>
          </a:prstGeom>
          <a:noFill/>
        </p:spPr>
        <p:txBody>
          <a:bodyPr wrap="square" rtlCol="0">
            <a:spAutoFit/>
          </a:bodyPr>
          <a:lstStyle/>
          <a:p>
            <a:r>
              <a:rPr lang="ru-RU" sz="1600" b="1" dirty="0"/>
              <a:t>Церковь Всея святых , </a:t>
            </a:r>
            <a:r>
              <a:rPr lang="ru-RU" sz="1600" b="1" dirty="0" err="1"/>
              <a:t>г.Дубна</a:t>
            </a:r>
            <a:endParaRPr lang="ru-RU" sz="1600" b="1" dirty="0"/>
          </a:p>
          <a:p>
            <a:r>
              <a:rPr lang="ru-RU" sz="1600" b="1" dirty="0"/>
              <a:t>2005 г. Купола церкви выполнены  </a:t>
            </a:r>
            <a:r>
              <a:rPr lang="ru-RU" sz="1600" b="1" dirty="0" err="1"/>
              <a:t>толщитной</a:t>
            </a:r>
            <a:r>
              <a:rPr lang="ru-RU" sz="1600" b="1" dirty="0"/>
              <a:t> 40 мм из </a:t>
            </a:r>
            <a:r>
              <a:rPr lang="ru-RU" sz="1600" b="1" dirty="0" err="1"/>
              <a:t>наноцемента</a:t>
            </a:r>
            <a:r>
              <a:rPr lang="ru-RU" sz="1600" b="1" dirty="0"/>
              <a:t> 55</a:t>
            </a:r>
          </a:p>
        </p:txBody>
      </p:sp>
      <p:sp>
        <p:nvSpPr>
          <p:cNvPr id="11" name="TextBox 10"/>
          <p:cNvSpPr txBox="1"/>
          <p:nvPr/>
        </p:nvSpPr>
        <p:spPr>
          <a:xfrm>
            <a:off x="4633088" y="4635500"/>
            <a:ext cx="3787012" cy="1077218"/>
          </a:xfrm>
          <a:prstGeom prst="rect">
            <a:avLst/>
          </a:prstGeom>
          <a:noFill/>
        </p:spPr>
        <p:txBody>
          <a:bodyPr wrap="square" rtlCol="0">
            <a:spAutoFit/>
          </a:bodyPr>
          <a:lstStyle/>
          <a:p>
            <a:endParaRPr lang="ru-RU" sz="1600" b="1" dirty="0"/>
          </a:p>
          <a:p>
            <a:endParaRPr lang="ru-RU" sz="1600" b="1" dirty="0"/>
          </a:p>
          <a:p>
            <a:r>
              <a:rPr lang="ru-RU" sz="1600" b="1" dirty="0"/>
              <a:t>Яхта с корпусом из </a:t>
            </a:r>
            <a:r>
              <a:rPr lang="ru-RU" sz="1600" b="1" dirty="0" err="1"/>
              <a:t>наноцемента</a:t>
            </a:r>
            <a:r>
              <a:rPr lang="ru-RU" sz="1600" b="1" dirty="0"/>
              <a:t> 45, толщина борта 12 мм., Клязьма , 2004 г.</a:t>
            </a:r>
          </a:p>
        </p:txBody>
      </p:sp>
      <p:pic>
        <p:nvPicPr>
          <p:cNvPr id="12" name="Рисунок 11"/>
          <p:cNvPicPr>
            <a:picLocks noChangeAspect="1"/>
          </p:cNvPicPr>
          <p:nvPr/>
        </p:nvPicPr>
        <p:blipFill rotWithShape="1">
          <a:blip r:embed="rId4" cstate="email">
            <a:extLst>
              <a:ext uri="{28A0092B-C50C-407E-A947-70E740481C1C}">
                <a14:useLocalDpi xmlns:a14="http://schemas.microsoft.com/office/drawing/2010/main"/>
              </a:ext>
            </a:extLst>
          </a:blip>
          <a:srcRect l="49590"/>
          <a:stretch/>
        </p:blipFill>
        <p:spPr>
          <a:xfrm>
            <a:off x="136219" y="180307"/>
            <a:ext cx="1367894" cy="1160462"/>
          </a:xfrm>
          <a:prstGeom prst="rect">
            <a:avLst/>
          </a:prstGeom>
        </p:spPr>
      </p:pic>
    </p:spTree>
    <p:extLst>
      <p:ext uri="{BB962C8B-B14F-4D97-AF65-F5344CB8AC3E}">
        <p14:creationId xmlns:p14="http://schemas.microsoft.com/office/powerpoint/2010/main" val="220795638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828800" y="338328"/>
            <a:ext cx="6858000" cy="1252728"/>
          </a:xfrm>
        </p:spPr>
        <p:txBody>
          <a:bodyPr>
            <a:normAutofit/>
          </a:bodyPr>
          <a:lstStyle/>
          <a:p>
            <a:r>
              <a:rPr lang="ru-RU" sz="2400" dirty="0"/>
              <a:t>Архитектурно-строительные изделия из бетонов на </a:t>
            </a:r>
            <a:r>
              <a:rPr lang="ru-RU" sz="2400" dirty="0" err="1"/>
              <a:t>наноцементах</a:t>
            </a:r>
            <a:r>
              <a:rPr lang="ru-RU" sz="2400" dirty="0"/>
              <a:t>.</a:t>
            </a:r>
          </a:p>
        </p:txBody>
      </p:sp>
      <p:pic>
        <p:nvPicPr>
          <p:cNvPr id="4" name="Рисунок 3" descr="C:\Users\Марсель\Desktop\Презентации\Плакаты для выступления универс\Плакат 01.jpg"/>
          <p:cNvPicPr/>
          <p:nvPr/>
        </p:nvPicPr>
        <p:blipFill rotWithShape="1">
          <a:blip r:embed="rId3" cstate="email">
            <a:extLst>
              <a:ext uri="{28A0092B-C50C-407E-A947-70E740481C1C}">
                <a14:useLocalDpi xmlns:a14="http://schemas.microsoft.com/office/drawing/2010/main"/>
              </a:ext>
            </a:extLst>
          </a:blip>
          <a:srcRect l="15011" t="80406" r="57095" b="6025"/>
          <a:stretch/>
        </p:blipFill>
        <p:spPr bwMode="auto">
          <a:xfrm>
            <a:off x="4678878" y="1614489"/>
            <a:ext cx="4243648" cy="2144578"/>
          </a:xfrm>
          <a:prstGeom prst="rect">
            <a:avLst/>
          </a:prstGeom>
          <a:noFill/>
          <a:ln>
            <a:noFill/>
          </a:ln>
          <a:extLst>
            <a:ext uri="{53640926-AAD7-44D8-BBD7-CCE9431645EC}">
              <a14:shadowObscured xmlns:a14="http://schemas.microsoft.com/office/drawing/2010/main"/>
            </a:ext>
          </a:extLst>
        </p:spPr>
      </p:pic>
      <p:pic>
        <p:nvPicPr>
          <p:cNvPr id="6" name="Рисунок 5" descr="C:\Users\Марсель\Desktop\Презентации\Плакаты для выступления универс\Плакат 01.jpg">
            <a:extLst>
              <a:ext uri="{FF2B5EF4-FFF2-40B4-BE49-F238E27FC236}">
                <a16:creationId xmlns:a16="http://schemas.microsoft.com/office/drawing/2014/main" id="{4FF0D440-2D4E-4E02-9D58-81A7A553C396}"/>
              </a:ext>
            </a:extLst>
          </p:cNvPr>
          <p:cNvPicPr/>
          <p:nvPr/>
        </p:nvPicPr>
        <p:blipFill rotWithShape="1">
          <a:blip r:embed="rId4" cstate="email">
            <a:extLst>
              <a:ext uri="{28A0092B-C50C-407E-A947-70E740481C1C}">
                <a14:useLocalDpi xmlns:a14="http://schemas.microsoft.com/office/drawing/2010/main"/>
              </a:ext>
            </a:extLst>
          </a:blip>
          <a:srcRect l="15072" t="66474" r="57519" b="20366"/>
          <a:stretch/>
        </p:blipFill>
        <p:spPr bwMode="auto">
          <a:xfrm>
            <a:off x="4686894" y="3814109"/>
            <a:ext cx="4243648" cy="2281189"/>
          </a:xfrm>
          <a:prstGeom prst="rect">
            <a:avLst/>
          </a:prstGeom>
          <a:noFill/>
          <a:ln>
            <a:noFill/>
          </a:ln>
          <a:extLst>
            <a:ext uri="{53640926-AAD7-44D8-BBD7-CCE9431645EC}">
              <a14:shadowObscured xmlns:a14="http://schemas.microsoft.com/office/drawing/2010/main"/>
            </a:ext>
          </a:extLst>
        </p:spPr>
      </p:pic>
      <p:pic>
        <p:nvPicPr>
          <p:cNvPr id="7" name="Рисунок 6" descr="Картинка 1 из 22">
            <a:hlinkClick r:id="rId5" tgtFrame="_blank"/>
            <a:extLst>
              <a:ext uri="{FF2B5EF4-FFF2-40B4-BE49-F238E27FC236}">
                <a16:creationId xmlns:a16="http://schemas.microsoft.com/office/drawing/2014/main" id="{6613CBE7-21A2-43F6-ADB3-5F3B043D002E}"/>
              </a:ext>
            </a:extLst>
          </p:cNvPr>
          <p:cNvPicPr/>
          <p:nvPr/>
        </p:nvPicPr>
        <p:blipFill>
          <a:blip r:embed="rId6" r:link="rId7" cstate="email">
            <a:extLst>
              <a:ext uri="{28A0092B-C50C-407E-A947-70E740481C1C}">
                <a14:useLocalDpi xmlns:a14="http://schemas.microsoft.com/office/drawing/2010/main"/>
              </a:ext>
            </a:extLst>
          </a:blip>
          <a:srcRect/>
          <a:stretch>
            <a:fillRect/>
          </a:stretch>
        </p:blipFill>
        <p:spPr bwMode="auto">
          <a:xfrm>
            <a:off x="221474" y="1614489"/>
            <a:ext cx="4243650" cy="4275354"/>
          </a:xfrm>
          <a:prstGeom prst="rect">
            <a:avLst/>
          </a:prstGeom>
          <a:noFill/>
          <a:ln>
            <a:noFill/>
          </a:ln>
        </p:spPr>
      </p:pic>
      <p:sp>
        <p:nvSpPr>
          <p:cNvPr id="8" name="Прямоугольник 7">
            <a:extLst>
              <a:ext uri="{FF2B5EF4-FFF2-40B4-BE49-F238E27FC236}">
                <a16:creationId xmlns:a16="http://schemas.microsoft.com/office/drawing/2014/main" id="{F68FB061-0B69-4115-9DA7-12C0D0263751}"/>
              </a:ext>
            </a:extLst>
          </p:cNvPr>
          <p:cNvSpPr/>
          <p:nvPr/>
        </p:nvSpPr>
        <p:spPr>
          <a:xfrm>
            <a:off x="221474" y="5966474"/>
            <a:ext cx="4350526" cy="646331"/>
          </a:xfrm>
          <a:prstGeom prst="rect">
            <a:avLst/>
          </a:prstGeom>
        </p:spPr>
        <p:txBody>
          <a:bodyPr wrap="square">
            <a:spAutoFit/>
          </a:bodyPr>
          <a:lstStyle/>
          <a:p>
            <a:r>
              <a:rPr lang="ru-RU" b="1" dirty="0"/>
              <a:t>Скульптура из </a:t>
            </a:r>
            <a:r>
              <a:rPr lang="ru-RU" b="1" dirty="0" err="1"/>
              <a:t>наноцемента</a:t>
            </a:r>
            <a:r>
              <a:rPr lang="ru-RU" b="1" dirty="0"/>
              <a:t>  погибшим</a:t>
            </a:r>
            <a:br>
              <a:rPr lang="ru-RU" b="1" dirty="0"/>
            </a:br>
            <a:r>
              <a:rPr lang="ru-RU" b="1" dirty="0"/>
              <a:t>в </a:t>
            </a:r>
            <a:r>
              <a:rPr lang="ru-RU" b="1" dirty="0" err="1"/>
              <a:t>Кармадонском</a:t>
            </a:r>
            <a:r>
              <a:rPr lang="ru-RU" b="1" dirty="0"/>
              <a:t> ущелье</a:t>
            </a:r>
          </a:p>
        </p:txBody>
      </p:sp>
      <p:sp>
        <p:nvSpPr>
          <p:cNvPr id="10" name="Прямоугольник 9">
            <a:extLst>
              <a:ext uri="{FF2B5EF4-FFF2-40B4-BE49-F238E27FC236}">
                <a16:creationId xmlns:a16="http://schemas.microsoft.com/office/drawing/2014/main" id="{B354C4C3-3435-4EB4-B7B4-35707202ABA9}"/>
              </a:ext>
            </a:extLst>
          </p:cNvPr>
          <p:cNvSpPr/>
          <p:nvPr/>
        </p:nvSpPr>
        <p:spPr>
          <a:xfrm>
            <a:off x="4881748" y="6150340"/>
            <a:ext cx="3853940" cy="369332"/>
          </a:xfrm>
          <a:prstGeom prst="rect">
            <a:avLst/>
          </a:prstGeom>
        </p:spPr>
        <p:txBody>
          <a:bodyPr wrap="none">
            <a:spAutoFit/>
          </a:bodyPr>
          <a:lstStyle/>
          <a:p>
            <a:r>
              <a:rPr lang="ru-RU" b="1" dirty="0"/>
              <a:t>Покровское-глебово,Москва,2006 г.</a:t>
            </a:r>
          </a:p>
        </p:txBody>
      </p:sp>
      <p:pic>
        <p:nvPicPr>
          <p:cNvPr id="2" name="Рисунок 1">
            <a:extLst>
              <a:ext uri="{FF2B5EF4-FFF2-40B4-BE49-F238E27FC236}">
                <a16:creationId xmlns:a16="http://schemas.microsoft.com/office/drawing/2014/main" id="{BF089609-5567-F680-5C5C-6E140F074045}"/>
              </a:ext>
            </a:extLst>
          </p:cNvPr>
          <p:cNvPicPr>
            <a:picLocks noChangeAspect="1"/>
          </p:cNvPicPr>
          <p:nvPr/>
        </p:nvPicPr>
        <p:blipFill>
          <a:blip r:embed="rId8"/>
          <a:stretch>
            <a:fillRect/>
          </a:stretch>
        </p:blipFill>
        <p:spPr>
          <a:xfrm>
            <a:off x="186466" y="245394"/>
            <a:ext cx="1524132" cy="1292464"/>
          </a:xfrm>
          <a:prstGeom prst="rect">
            <a:avLst/>
          </a:prstGeom>
        </p:spPr>
      </p:pic>
    </p:spTree>
    <p:extLst>
      <p:ext uri="{BB962C8B-B14F-4D97-AF65-F5344CB8AC3E}">
        <p14:creationId xmlns:p14="http://schemas.microsoft.com/office/powerpoint/2010/main" val="2999599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46" y="330200"/>
            <a:ext cx="7976553" cy="948372"/>
          </a:xfrm>
        </p:spPr>
        <p:txBody>
          <a:bodyPr>
            <a:normAutofit fontScale="90000"/>
          </a:bodyPr>
          <a:lstStyle/>
          <a:p>
            <a:r>
              <a:rPr lang="ru-RU" sz="3600" dirty="0" err="1"/>
              <a:t>Наноцемент</a:t>
            </a:r>
            <a:r>
              <a:rPr lang="ru-RU" sz="3600" dirty="0"/>
              <a:t> 75 в бетонных изделиях</a:t>
            </a:r>
            <a:br>
              <a:rPr lang="ru-RU" sz="3600" dirty="0"/>
            </a:br>
            <a:r>
              <a:rPr lang="ru-RU" sz="3600" dirty="0"/>
              <a:t> ООО </a:t>
            </a:r>
            <a:r>
              <a:rPr lang="ru-RU" sz="3100" dirty="0"/>
              <a:t>«</a:t>
            </a:r>
            <a:r>
              <a:rPr lang="ru-RU" sz="3100" dirty="0" err="1"/>
              <a:t>СТРОЙДЕТАЛЬ,Актобе</a:t>
            </a:r>
            <a:endParaRPr lang="en-US" sz="3100" dirty="0"/>
          </a:p>
        </p:txBody>
      </p:sp>
      <p:pic>
        <p:nvPicPr>
          <p:cNvPr id="4" name="Рисунок 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3386" y="1419302"/>
            <a:ext cx="4213225" cy="2231114"/>
          </a:xfrm>
          <a:prstGeom prst="rect">
            <a:avLst/>
          </a:prstGeom>
          <a:noFill/>
          <a:ln w="9525">
            <a:noFill/>
            <a:miter lim="800000"/>
            <a:headEnd/>
            <a:tailEnd/>
          </a:ln>
        </p:spPr>
      </p:pic>
      <p:pic>
        <p:nvPicPr>
          <p:cNvPr id="5" name="Рисунок 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6797" y="1427556"/>
            <a:ext cx="4171315" cy="2222860"/>
          </a:xfrm>
          <a:prstGeom prst="rect">
            <a:avLst/>
          </a:prstGeom>
          <a:noFill/>
          <a:ln w="9525">
            <a:noFill/>
            <a:miter lim="800000"/>
            <a:headEnd/>
            <a:tailEnd/>
          </a:ln>
        </p:spPr>
      </p:pic>
      <p:pic>
        <p:nvPicPr>
          <p:cNvPr id="6" name="Рисунок 4"/>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1147" y="4208145"/>
            <a:ext cx="5742305" cy="1921510"/>
          </a:xfrm>
          <a:prstGeom prst="rect">
            <a:avLst/>
          </a:prstGeom>
          <a:noFill/>
          <a:ln w="9525">
            <a:noFill/>
            <a:miter lim="800000"/>
            <a:headEnd/>
            <a:tailEnd/>
          </a:ln>
        </p:spPr>
      </p:pic>
      <p:sp>
        <p:nvSpPr>
          <p:cNvPr id="8" name="Rectangle 7"/>
          <p:cNvSpPr/>
          <p:nvPr/>
        </p:nvSpPr>
        <p:spPr>
          <a:xfrm>
            <a:off x="433386" y="3619182"/>
            <a:ext cx="4316414" cy="369332"/>
          </a:xfrm>
          <a:prstGeom prst="rect">
            <a:avLst/>
          </a:prstGeom>
        </p:spPr>
        <p:txBody>
          <a:bodyPr wrap="square">
            <a:spAutoFit/>
          </a:bodyPr>
          <a:lstStyle/>
          <a:p>
            <a:r>
              <a:rPr lang="ru-RU" i="1" dirty="0">
                <a:solidFill>
                  <a:prstClr val="black"/>
                </a:solidFill>
              </a:rPr>
              <a:t>Опоры для  линий электропередач SV92-2 </a:t>
            </a:r>
            <a:endParaRPr lang="en-US" dirty="0">
              <a:solidFill>
                <a:prstClr val="black"/>
              </a:solidFill>
            </a:endParaRPr>
          </a:p>
        </p:txBody>
      </p:sp>
      <p:sp>
        <p:nvSpPr>
          <p:cNvPr id="10" name="Rectangle 9"/>
          <p:cNvSpPr/>
          <p:nvPr/>
        </p:nvSpPr>
        <p:spPr>
          <a:xfrm>
            <a:off x="6032500" y="3650416"/>
            <a:ext cx="1828800" cy="369332"/>
          </a:xfrm>
          <a:prstGeom prst="rect">
            <a:avLst/>
          </a:prstGeom>
        </p:spPr>
        <p:txBody>
          <a:bodyPr wrap="square">
            <a:spAutoFit/>
          </a:bodyPr>
          <a:lstStyle/>
          <a:p>
            <a:r>
              <a:rPr lang="en-US" i="1" dirty="0">
                <a:solidFill>
                  <a:prstClr val="black"/>
                </a:solidFill>
              </a:rPr>
              <a:t>KCD </a:t>
            </a:r>
            <a:r>
              <a:rPr lang="ru-RU" i="1" dirty="0">
                <a:solidFill>
                  <a:prstClr val="black"/>
                </a:solidFill>
              </a:rPr>
              <a:t>крышка </a:t>
            </a:r>
            <a:endParaRPr lang="en-US" dirty="0">
              <a:solidFill>
                <a:prstClr val="black"/>
              </a:solidFill>
            </a:endParaRPr>
          </a:p>
        </p:txBody>
      </p:sp>
      <p:sp>
        <p:nvSpPr>
          <p:cNvPr id="12" name="Rectangle 11"/>
          <p:cNvSpPr/>
          <p:nvPr/>
        </p:nvSpPr>
        <p:spPr>
          <a:xfrm>
            <a:off x="2831083" y="6330434"/>
            <a:ext cx="3441968" cy="369332"/>
          </a:xfrm>
          <a:prstGeom prst="rect">
            <a:avLst/>
          </a:prstGeom>
        </p:spPr>
        <p:txBody>
          <a:bodyPr wrap="none">
            <a:spAutoFit/>
          </a:bodyPr>
          <a:lstStyle/>
          <a:p>
            <a:r>
              <a:rPr lang="ru-RU" i="1" dirty="0">
                <a:solidFill>
                  <a:prstClr val="black"/>
                </a:solidFill>
              </a:rPr>
              <a:t>дорожные плиты ПДН 60.20-30 </a:t>
            </a:r>
            <a:endParaRPr lang="en-US" dirty="0">
              <a:solidFill>
                <a:prstClr val="black"/>
              </a:solidFill>
            </a:endParaRPr>
          </a:p>
        </p:txBody>
      </p:sp>
      <p:pic>
        <p:nvPicPr>
          <p:cNvPr id="3" name="Рисунок 2">
            <a:extLst>
              <a:ext uri="{FF2B5EF4-FFF2-40B4-BE49-F238E27FC236}">
                <a16:creationId xmlns:a16="http://schemas.microsoft.com/office/drawing/2014/main" id="{8C957B44-3EFE-202C-A050-235302DE4144}"/>
              </a:ext>
            </a:extLst>
          </p:cNvPr>
          <p:cNvPicPr>
            <a:picLocks noChangeAspect="1"/>
          </p:cNvPicPr>
          <p:nvPr/>
        </p:nvPicPr>
        <p:blipFill>
          <a:blip r:embed="rId5"/>
          <a:stretch>
            <a:fillRect/>
          </a:stretch>
        </p:blipFill>
        <p:spPr>
          <a:xfrm>
            <a:off x="206128" y="189470"/>
            <a:ext cx="1524132" cy="1292464"/>
          </a:xfrm>
          <a:prstGeom prst="rect">
            <a:avLst/>
          </a:prstGeom>
        </p:spPr>
      </p:pic>
    </p:spTree>
    <p:extLst>
      <p:ext uri="{BB962C8B-B14F-4D97-AF65-F5344CB8AC3E}">
        <p14:creationId xmlns:p14="http://schemas.microsoft.com/office/powerpoint/2010/main" val="15957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787006AB-E1DF-9255-7897-80C06EBF6489}"/>
              </a:ext>
            </a:extLst>
          </p:cNvPr>
          <p:cNvSpPr>
            <a:spLocks noGrp="1"/>
          </p:cNvSpPr>
          <p:nvPr>
            <p:ph idx="1"/>
          </p:nvPr>
        </p:nvSpPr>
        <p:spPr>
          <a:xfrm>
            <a:off x="885825" y="2762249"/>
            <a:ext cx="7394576" cy="3363913"/>
          </a:xfrm>
        </p:spPr>
        <p:txBody>
          <a:bodyPr/>
          <a:lstStyle/>
          <a:p>
            <a:pPr marL="0" indent="0">
              <a:buNone/>
            </a:pPr>
            <a:endParaRPr lang="ru-RU" dirty="0"/>
          </a:p>
        </p:txBody>
      </p:sp>
      <p:sp>
        <p:nvSpPr>
          <p:cNvPr id="3" name="Заголовок 2">
            <a:extLst>
              <a:ext uri="{FF2B5EF4-FFF2-40B4-BE49-F238E27FC236}">
                <a16:creationId xmlns:a16="http://schemas.microsoft.com/office/drawing/2014/main" id="{2066792E-648B-C6C0-0E33-C9533B88139D}"/>
              </a:ext>
            </a:extLst>
          </p:cNvPr>
          <p:cNvSpPr>
            <a:spLocks noGrp="1"/>
          </p:cNvSpPr>
          <p:nvPr>
            <p:ph type="title"/>
          </p:nvPr>
        </p:nvSpPr>
        <p:spPr>
          <a:xfrm>
            <a:off x="206128" y="338328"/>
            <a:ext cx="8731744" cy="1252728"/>
          </a:xfrm>
        </p:spPr>
        <p:txBody>
          <a:bodyPr/>
          <a:lstStyle/>
          <a:p>
            <a:r>
              <a:rPr lang="ru-RU" dirty="0"/>
              <a:t>	</a:t>
            </a:r>
            <a:r>
              <a:rPr lang="ru-RU" sz="2400" dirty="0"/>
              <a:t>БЕТОНИРОВАНИЕ ПЕРЕКРЫТИЙ В АСТАНЕ,1921	год</a:t>
            </a:r>
            <a:br>
              <a:rPr lang="ru-RU" sz="2400" dirty="0"/>
            </a:br>
            <a:r>
              <a:rPr lang="ru-RU" sz="2400" dirty="0"/>
              <a:t>         Самоуплотняющийся бетон   на   </a:t>
            </a:r>
            <a:r>
              <a:rPr lang="ru-RU" sz="2400" dirty="0" err="1"/>
              <a:t>наноцементе</a:t>
            </a:r>
            <a:r>
              <a:rPr lang="ru-RU" sz="2400" dirty="0"/>
              <a:t> 55</a:t>
            </a:r>
          </a:p>
        </p:txBody>
      </p:sp>
      <p:pic>
        <p:nvPicPr>
          <p:cNvPr id="4" name="Рисунок 3">
            <a:extLst>
              <a:ext uri="{FF2B5EF4-FFF2-40B4-BE49-F238E27FC236}">
                <a16:creationId xmlns:a16="http://schemas.microsoft.com/office/drawing/2014/main" id="{554E50F2-BF03-44BC-4453-6738F4AFD304}"/>
              </a:ext>
            </a:extLst>
          </p:cNvPr>
          <p:cNvPicPr>
            <a:picLocks noChangeAspect="1"/>
          </p:cNvPicPr>
          <p:nvPr/>
        </p:nvPicPr>
        <p:blipFill rotWithShape="1">
          <a:blip r:embed="rId2"/>
          <a:srcRect l="11956" t="29856" r="11776" b="-1"/>
          <a:stretch/>
        </p:blipFill>
        <p:spPr>
          <a:xfrm>
            <a:off x="638175" y="1739914"/>
            <a:ext cx="8020050" cy="5641961"/>
          </a:xfrm>
          <a:prstGeom prst="rect">
            <a:avLst/>
          </a:prstGeom>
        </p:spPr>
      </p:pic>
      <p:pic>
        <p:nvPicPr>
          <p:cNvPr id="5" name="Рисунок 4">
            <a:extLst>
              <a:ext uri="{FF2B5EF4-FFF2-40B4-BE49-F238E27FC236}">
                <a16:creationId xmlns:a16="http://schemas.microsoft.com/office/drawing/2014/main" id="{8794326F-E19D-3198-EA12-66787B562E56}"/>
              </a:ext>
            </a:extLst>
          </p:cNvPr>
          <p:cNvPicPr>
            <a:picLocks noChangeAspect="1"/>
          </p:cNvPicPr>
          <p:nvPr/>
        </p:nvPicPr>
        <p:blipFill>
          <a:blip r:embed="rId3"/>
          <a:stretch>
            <a:fillRect/>
          </a:stretch>
        </p:blipFill>
        <p:spPr>
          <a:xfrm>
            <a:off x="206128" y="189470"/>
            <a:ext cx="1371557" cy="1163080"/>
          </a:xfrm>
          <a:prstGeom prst="rect">
            <a:avLst/>
          </a:prstGeom>
        </p:spPr>
      </p:pic>
    </p:spTree>
    <p:extLst>
      <p:ext uri="{BB962C8B-B14F-4D97-AF65-F5344CB8AC3E}">
        <p14:creationId xmlns:p14="http://schemas.microsoft.com/office/powerpoint/2010/main" val="187700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D190295-422C-D653-50F3-C1DD86AD9681}"/>
              </a:ext>
            </a:extLst>
          </p:cNvPr>
          <p:cNvSpPr>
            <a:spLocks noGrp="1"/>
          </p:cNvSpPr>
          <p:nvPr>
            <p:ph type="title"/>
          </p:nvPr>
        </p:nvSpPr>
        <p:spPr>
          <a:xfrm>
            <a:off x="1982600" y="338328"/>
            <a:ext cx="6839527" cy="1252728"/>
          </a:xfrm>
        </p:spPr>
        <p:txBody>
          <a:bodyPr>
            <a:noAutofit/>
          </a:bodyPr>
          <a:lstStyle/>
          <a:p>
            <a:r>
              <a:rPr lang="ru-RU" sz="2000" dirty="0"/>
              <a:t>Слоевая укладка в бетонах на </a:t>
            </a:r>
            <a:r>
              <a:rPr lang="ru-RU" sz="2000" dirty="0" err="1"/>
              <a:t>наноцементах</a:t>
            </a:r>
            <a:r>
              <a:rPr lang="ru-RU" sz="2000" dirty="0"/>
              <a:t> соответствует  теории формирования камня по </a:t>
            </a:r>
            <a:r>
              <a:rPr lang="ru-RU" sz="2000" dirty="0" err="1"/>
              <a:t>Алесковскому</a:t>
            </a:r>
            <a:r>
              <a:rPr lang="ru-RU" sz="2000" dirty="0"/>
              <a:t> В.Б. </a:t>
            </a:r>
            <a:r>
              <a:rPr lang="ru-RU" sz="2000"/>
              <a:t>и подтверждается  </a:t>
            </a:r>
            <a:r>
              <a:rPr lang="ru-RU" sz="2000" dirty="0"/>
              <a:t>экспериментально атомным строением </a:t>
            </a:r>
            <a:r>
              <a:rPr lang="ru-RU" sz="2000" dirty="0" err="1"/>
              <a:t>гидросиликатов</a:t>
            </a:r>
            <a:r>
              <a:rPr lang="ru-RU" sz="2000" dirty="0"/>
              <a:t> кальция в бетоне </a:t>
            </a:r>
          </a:p>
        </p:txBody>
      </p:sp>
      <p:pic>
        <p:nvPicPr>
          <p:cNvPr id="4" name="Объект 3">
            <a:extLst>
              <a:ext uri="{FF2B5EF4-FFF2-40B4-BE49-F238E27FC236}">
                <a16:creationId xmlns:a16="http://schemas.microsoft.com/office/drawing/2014/main" id="{B1E5FA69-66F6-5268-28B9-627B1B972B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3411" y="2176175"/>
            <a:ext cx="3818716" cy="3451225"/>
          </a:xfrm>
          <a:prstGeom prst="rect">
            <a:avLst/>
          </a:prstGeom>
          <a:noFill/>
          <a:ln>
            <a:noFill/>
          </a:ln>
        </p:spPr>
      </p:pic>
      <p:pic>
        <p:nvPicPr>
          <p:cNvPr id="5" name="Рисунок 4">
            <a:extLst>
              <a:ext uri="{FF2B5EF4-FFF2-40B4-BE49-F238E27FC236}">
                <a16:creationId xmlns:a16="http://schemas.microsoft.com/office/drawing/2014/main" id="{9D635E75-32FE-1E08-DA4E-29AE555F9240}"/>
              </a:ext>
            </a:extLst>
          </p:cNvPr>
          <p:cNvPicPr>
            <a:picLocks noChangeAspect="1"/>
          </p:cNvPicPr>
          <p:nvPr/>
        </p:nvPicPr>
        <p:blipFill>
          <a:blip r:embed="rId3"/>
          <a:stretch>
            <a:fillRect/>
          </a:stretch>
        </p:blipFill>
        <p:spPr>
          <a:xfrm>
            <a:off x="206128" y="189470"/>
            <a:ext cx="1371557" cy="1163080"/>
          </a:xfrm>
          <a:prstGeom prst="rect">
            <a:avLst/>
          </a:prstGeom>
        </p:spPr>
      </p:pic>
      <p:pic>
        <p:nvPicPr>
          <p:cNvPr id="2" name="Рисунок 1">
            <a:extLst>
              <a:ext uri="{FF2B5EF4-FFF2-40B4-BE49-F238E27FC236}">
                <a16:creationId xmlns:a16="http://schemas.microsoft.com/office/drawing/2014/main" id="{370AF14D-24C0-6BD2-43C7-FACD781826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095" y="2245302"/>
            <a:ext cx="4961136" cy="3451225"/>
          </a:xfrm>
          <a:prstGeom prst="rect">
            <a:avLst/>
          </a:prstGeom>
          <a:noFill/>
          <a:ln>
            <a:noFill/>
          </a:ln>
        </p:spPr>
      </p:pic>
    </p:spTree>
    <p:extLst>
      <p:ext uri="{BB962C8B-B14F-4D97-AF65-F5344CB8AC3E}">
        <p14:creationId xmlns:p14="http://schemas.microsoft.com/office/powerpoint/2010/main" val="444098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DB4155DD-188D-DDF2-305E-DFBE023AA7C2}"/>
              </a:ext>
            </a:extLst>
          </p:cNvPr>
          <p:cNvSpPr>
            <a:spLocks noGrp="1"/>
          </p:cNvSpPr>
          <p:nvPr>
            <p:ph idx="1"/>
          </p:nvPr>
        </p:nvSpPr>
        <p:spPr/>
        <p:txBody>
          <a:bodyPr/>
          <a:lstStyle/>
          <a:p>
            <a:r>
              <a:rPr lang="ru-RU" dirty="0"/>
              <a:t>1. НАНОЦЕМЕНТ</a:t>
            </a:r>
          </a:p>
          <a:p>
            <a:r>
              <a:rPr lang="ru-RU" dirty="0"/>
              <a:t>2. БЕТОНЫ НА ОСНОВЕ НАНОЦЕМЕНТОВ </a:t>
            </a:r>
          </a:p>
          <a:p>
            <a:r>
              <a:rPr lang="ru-RU" dirty="0"/>
              <a:t>3. ОБОЛОЧКОВЫЕ НАНОПИГМЕНТЫ</a:t>
            </a:r>
          </a:p>
          <a:p>
            <a:r>
              <a:rPr lang="ru-RU" dirty="0"/>
              <a:t>4. ГРАНУЛЯТ</a:t>
            </a:r>
          </a:p>
          <a:p>
            <a:r>
              <a:rPr lang="ru-RU" dirty="0"/>
              <a:t>5.СУПЕРНАПОЛНЕННЫЕ ПЛАСТМАССЫ</a:t>
            </a:r>
          </a:p>
          <a:p>
            <a:r>
              <a:rPr lang="ru-RU" i="1" dirty="0"/>
              <a:t>6.МАГНИТОПЛАСТЫ  - </a:t>
            </a:r>
            <a:r>
              <a:rPr lang="ru-RU" i="1" dirty="0" err="1"/>
              <a:t>ниокр</a:t>
            </a:r>
            <a:endParaRPr lang="ru-RU" i="1" dirty="0"/>
          </a:p>
          <a:p>
            <a:r>
              <a:rPr lang="ru-RU" i="1" dirty="0"/>
              <a:t>7.ГРАФЕН - </a:t>
            </a:r>
            <a:r>
              <a:rPr lang="ru-RU" i="1" dirty="0" err="1"/>
              <a:t>ниокр</a:t>
            </a:r>
            <a:endParaRPr lang="ru-RU" i="1" dirty="0"/>
          </a:p>
        </p:txBody>
      </p:sp>
      <p:sp>
        <p:nvSpPr>
          <p:cNvPr id="3" name="Заголовок 2">
            <a:extLst>
              <a:ext uri="{FF2B5EF4-FFF2-40B4-BE49-F238E27FC236}">
                <a16:creationId xmlns:a16="http://schemas.microsoft.com/office/drawing/2014/main" id="{6058A45E-E7A4-CA27-5DF2-50D3A5CF0F80}"/>
              </a:ext>
            </a:extLst>
          </p:cNvPr>
          <p:cNvSpPr>
            <a:spLocks noGrp="1"/>
          </p:cNvSpPr>
          <p:nvPr>
            <p:ph type="title"/>
          </p:nvPr>
        </p:nvSpPr>
        <p:spPr/>
        <p:txBody>
          <a:bodyPr>
            <a:normAutofit fontScale="90000"/>
          </a:bodyPr>
          <a:lstStyle/>
          <a:p>
            <a:r>
              <a:rPr lang="ru-RU" dirty="0"/>
              <a:t>НОВЫЕ   МАТЕРИАЛЫ </a:t>
            </a:r>
            <a:r>
              <a:rPr lang="ru-RU"/>
              <a:t>И ИЗДЕЛИЯ</a:t>
            </a:r>
            <a:endParaRPr lang="ru-RU" dirty="0"/>
          </a:p>
        </p:txBody>
      </p:sp>
    </p:spTree>
    <p:extLst>
      <p:ext uri="{BB962C8B-B14F-4D97-AF65-F5344CB8AC3E}">
        <p14:creationId xmlns:p14="http://schemas.microsoft.com/office/powerpoint/2010/main" val="3033433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D8AC23E-FB96-64C4-94CE-2EB437C7871F}"/>
              </a:ext>
            </a:extLst>
          </p:cNvPr>
          <p:cNvSpPr>
            <a:spLocks noGrp="1"/>
          </p:cNvSpPr>
          <p:nvPr>
            <p:ph type="title"/>
          </p:nvPr>
        </p:nvSpPr>
        <p:spPr>
          <a:xfrm>
            <a:off x="2305050" y="338328"/>
            <a:ext cx="6381750" cy="1252728"/>
          </a:xfrm>
        </p:spPr>
        <p:txBody>
          <a:bodyPr>
            <a:normAutofit/>
          </a:bodyPr>
          <a:lstStyle/>
          <a:p>
            <a:r>
              <a:rPr lang="ru-RU" sz="2400" dirty="0"/>
              <a:t>ОБОЛОЧКОВЫЕ НАНОПИГМЕНТЫ</a:t>
            </a:r>
          </a:p>
        </p:txBody>
      </p:sp>
      <p:pic>
        <p:nvPicPr>
          <p:cNvPr id="4" name="Рисунок 3">
            <a:extLst>
              <a:ext uri="{FF2B5EF4-FFF2-40B4-BE49-F238E27FC236}">
                <a16:creationId xmlns:a16="http://schemas.microsoft.com/office/drawing/2014/main" id="{8C01C9D9-A060-6F89-05D7-0EC24300167C}"/>
              </a:ext>
            </a:extLst>
          </p:cNvPr>
          <p:cNvPicPr>
            <a:picLocks noChangeAspect="1"/>
          </p:cNvPicPr>
          <p:nvPr/>
        </p:nvPicPr>
        <p:blipFill>
          <a:blip r:embed="rId2"/>
          <a:stretch>
            <a:fillRect/>
          </a:stretch>
        </p:blipFill>
        <p:spPr>
          <a:xfrm>
            <a:off x="304800" y="273144"/>
            <a:ext cx="1272885" cy="1079406"/>
          </a:xfrm>
          <a:prstGeom prst="rect">
            <a:avLst/>
          </a:prstGeom>
        </p:spPr>
      </p:pic>
      <p:pic>
        <p:nvPicPr>
          <p:cNvPr id="2" name="Picutre 15">
            <a:extLst>
              <a:ext uri="{FF2B5EF4-FFF2-40B4-BE49-F238E27FC236}">
                <a16:creationId xmlns:a16="http://schemas.microsoft.com/office/drawing/2014/main" id="{99DBCAA6-FF40-0976-04EA-7CE176203063}"/>
              </a:ext>
            </a:extLst>
          </p:cNvPr>
          <p:cNvPicPr/>
          <p:nvPr/>
        </p:nvPicPr>
        <p:blipFill>
          <a:blip r:embed="rId3"/>
          <a:stretch/>
        </p:blipFill>
        <p:spPr>
          <a:xfrm>
            <a:off x="1819274" y="1276350"/>
            <a:ext cx="2543175" cy="2543176"/>
          </a:xfrm>
          <a:prstGeom prst="rect">
            <a:avLst/>
          </a:prstGeom>
        </p:spPr>
      </p:pic>
      <p:sp>
        <p:nvSpPr>
          <p:cNvPr id="7" name="Rectangle 1">
            <a:extLst>
              <a:ext uri="{FF2B5EF4-FFF2-40B4-BE49-F238E27FC236}">
                <a16:creationId xmlns:a16="http://schemas.microsoft.com/office/drawing/2014/main" id="{458C3C7B-9B4A-3442-78B9-55BFF63F2B5F}"/>
              </a:ext>
            </a:extLst>
          </p:cNvPr>
          <p:cNvSpPr>
            <a:spLocks noChangeArrowheads="1"/>
          </p:cNvSpPr>
          <p:nvPr/>
        </p:nvSpPr>
        <p:spPr bwMode="auto">
          <a:xfrm>
            <a:off x="352425" y="3778419"/>
            <a:ext cx="4114800"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l" defTabSz="914400" rtl="0" eaLnBrk="0" fontAlgn="base" latinLnBrk="0" hangingPunct="0">
              <a:lnSpc>
                <a:spcPct val="100000"/>
              </a:lnSpc>
              <a:spcBef>
                <a:spcPct val="0"/>
              </a:spcBef>
              <a:spcAft>
                <a:spcPct val="0"/>
              </a:spcAft>
              <a:buClrTx/>
              <a:buSzTx/>
              <a:buFontTx/>
              <a:buNone/>
              <a:tabLst/>
            </a:pPr>
            <a:r>
              <a:rPr kumimoji="0" lang="ru-RU" altLang="ru-RU" sz="7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RU"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Зависимость отношения «вес пигмента: вес основы» необходимого для получения </a:t>
            </a:r>
            <a:r>
              <a:rPr kumimoji="0" lang="ru-RU" altLang="ru-RU" sz="12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монослоя</a:t>
            </a:r>
            <a:r>
              <a:rPr kumimoji="0" lang="ru-RU" altLang="ru-RU"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пигмента на поверхности</a:t>
            </a:r>
            <a:r>
              <a:rPr lang="ru-RU" altLang="ru-RU" sz="1200" b="1" i="1" dirty="0">
                <a:ea typeface="Times New Roman" panose="02020603050405020304" pitchFamily="18" charset="0"/>
              </a:rPr>
              <a:t> </a:t>
            </a:r>
            <a:r>
              <a:rPr kumimoji="0" lang="ru-RU" altLang="ru-RU"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ядра-носителя, от соотношения радиусов частиц ядра </a:t>
            </a:r>
            <a:r>
              <a:rPr kumimoji="0" lang="en-US" altLang="ru-RU"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t>
            </a:r>
            <a:r>
              <a:rPr lang="ru-RU" altLang="ru-RU" sz="1200" b="1" i="1" dirty="0">
                <a:ea typeface="Times New Roman" panose="02020603050405020304" pitchFamily="18" charset="0"/>
              </a:rPr>
              <a:t> </a:t>
            </a:r>
            <a:r>
              <a:rPr kumimoji="0" lang="ru-RU" altLang="ru-RU"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и красящего пигмента </a:t>
            </a:r>
            <a:r>
              <a:rPr kumimoji="0" lang="en-US" altLang="ru-RU"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t>
            </a:r>
            <a:endParaRPr kumimoji="0" lang="ru-RU" altLang="ru-RU" sz="1200" b="0" i="0" u="none" strike="noStrike" cap="none" normalizeH="0" baseline="0" dirty="0">
              <a:ln>
                <a:noFill/>
              </a:ln>
              <a:solidFill>
                <a:schemeClr val="tx1"/>
              </a:solidFill>
              <a:effectLst/>
              <a:latin typeface="Arial" panose="020B0604020202020204" pitchFamily="34" charset="0"/>
            </a:endParaRPr>
          </a:p>
        </p:txBody>
      </p:sp>
      <p:graphicFrame>
        <p:nvGraphicFramePr>
          <p:cNvPr id="10" name="Объект 9">
            <a:extLst>
              <a:ext uri="{FF2B5EF4-FFF2-40B4-BE49-F238E27FC236}">
                <a16:creationId xmlns:a16="http://schemas.microsoft.com/office/drawing/2014/main" id="{0F6A67E4-473C-225A-49DC-B11066FFC6D6}"/>
              </a:ext>
            </a:extLst>
          </p:cNvPr>
          <p:cNvGraphicFramePr>
            <a:graphicFrameLocks noChangeAspect="1"/>
          </p:cNvGraphicFramePr>
          <p:nvPr>
            <p:extLst>
              <p:ext uri="{D42A27DB-BD31-4B8C-83A1-F6EECF244321}">
                <p14:modId xmlns:p14="http://schemas.microsoft.com/office/powerpoint/2010/main" val="753331736"/>
              </p:ext>
            </p:extLst>
          </p:nvPr>
        </p:nvGraphicFramePr>
        <p:xfrm>
          <a:off x="-1009650" y="4779943"/>
          <a:ext cx="6868148" cy="1841461"/>
        </p:xfrm>
        <a:graphic>
          <a:graphicData uri="http://schemas.openxmlformats.org/presentationml/2006/ole">
            <mc:AlternateContent xmlns:mc="http://schemas.openxmlformats.org/markup-compatibility/2006">
              <mc:Choice xmlns:v="urn:schemas-microsoft-com:vml" Requires="v">
                <p:oleObj name="Document" r:id="rId4" imgW="5946213" imgH="1350927" progId="Word.Document.12">
                  <p:embed/>
                </p:oleObj>
              </mc:Choice>
              <mc:Fallback>
                <p:oleObj name="Document" r:id="rId4" imgW="5946213" imgH="1350927" progId="Word.Document.12">
                  <p:embed/>
                  <p:pic>
                    <p:nvPicPr>
                      <p:cNvPr id="0" name=""/>
                      <p:cNvPicPr/>
                      <p:nvPr/>
                    </p:nvPicPr>
                    <p:blipFill>
                      <a:blip r:embed="rId5"/>
                      <a:stretch>
                        <a:fillRect/>
                      </a:stretch>
                    </p:blipFill>
                    <p:spPr>
                      <a:xfrm>
                        <a:off x="-1009650" y="4779943"/>
                        <a:ext cx="6868148" cy="1841461"/>
                      </a:xfrm>
                      <a:prstGeom prst="rect">
                        <a:avLst/>
                      </a:prstGeom>
                    </p:spPr>
                  </p:pic>
                </p:oleObj>
              </mc:Fallback>
            </mc:AlternateContent>
          </a:graphicData>
        </a:graphic>
      </p:graphicFrame>
      <p:pic>
        <p:nvPicPr>
          <p:cNvPr id="9" name="Объект 8">
            <a:extLst>
              <a:ext uri="{FF2B5EF4-FFF2-40B4-BE49-F238E27FC236}">
                <a16:creationId xmlns:a16="http://schemas.microsoft.com/office/drawing/2014/main" id="{22D57ADC-E38A-7AB0-98A2-EC83AE315606}"/>
              </a:ext>
            </a:extLst>
          </p:cNvPr>
          <p:cNvPicPr>
            <a:picLocks noGrp="1" noChangeAspect="1"/>
          </p:cNvPicPr>
          <p:nvPr>
            <p:ph idx="1"/>
          </p:nvPr>
        </p:nvPicPr>
        <p:blipFill>
          <a:blip r:embed="rId6"/>
          <a:stretch>
            <a:fillRect/>
          </a:stretch>
        </p:blipFill>
        <p:spPr>
          <a:xfrm>
            <a:off x="4781553" y="1352550"/>
            <a:ext cx="3745557" cy="4994077"/>
          </a:xfrm>
          <a:prstGeom prst="rect">
            <a:avLst/>
          </a:prstGeom>
        </p:spPr>
      </p:pic>
    </p:spTree>
    <p:extLst>
      <p:ext uri="{BB962C8B-B14F-4D97-AF65-F5344CB8AC3E}">
        <p14:creationId xmlns:p14="http://schemas.microsoft.com/office/powerpoint/2010/main" val="1287771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018F053-15BA-98FD-5F7C-4F5D1DC61D4E}"/>
              </a:ext>
            </a:extLst>
          </p:cNvPr>
          <p:cNvSpPr>
            <a:spLocks noGrp="1"/>
          </p:cNvSpPr>
          <p:nvPr>
            <p:ph type="title"/>
          </p:nvPr>
        </p:nvSpPr>
        <p:spPr>
          <a:xfrm>
            <a:off x="1647824" y="338328"/>
            <a:ext cx="7038975" cy="1252728"/>
          </a:xfrm>
        </p:spPr>
        <p:txBody>
          <a:bodyPr>
            <a:normAutofit/>
          </a:bodyPr>
          <a:lstStyle/>
          <a:p>
            <a:r>
              <a:rPr lang="ru-RU" sz="2000" dirty="0"/>
              <a:t>ОСНОВНЫЕ ХАРАКТЕРИСТИКИ ПИГМЕНТОВ И НАНОПИГМЕНТОВ ОБОЛОЧКОВЫХ</a:t>
            </a:r>
          </a:p>
        </p:txBody>
      </p:sp>
      <p:graphicFrame>
        <p:nvGraphicFramePr>
          <p:cNvPr id="2" name="Объект 1">
            <a:extLst>
              <a:ext uri="{FF2B5EF4-FFF2-40B4-BE49-F238E27FC236}">
                <a16:creationId xmlns:a16="http://schemas.microsoft.com/office/drawing/2014/main" id="{E626C703-2FCC-EFFF-667B-C387738A6146}"/>
              </a:ext>
            </a:extLst>
          </p:cNvPr>
          <p:cNvGraphicFramePr>
            <a:graphicFrameLocks noGrp="1"/>
          </p:cNvGraphicFramePr>
          <p:nvPr>
            <p:ph idx="1"/>
            <p:extLst>
              <p:ext uri="{D42A27DB-BD31-4B8C-83A1-F6EECF244321}">
                <p14:modId xmlns:p14="http://schemas.microsoft.com/office/powerpoint/2010/main" val="909610649"/>
              </p:ext>
            </p:extLst>
          </p:nvPr>
        </p:nvGraphicFramePr>
        <p:xfrm>
          <a:off x="390525" y="1591056"/>
          <a:ext cx="8477249" cy="4781171"/>
        </p:xfrm>
        <a:graphic>
          <a:graphicData uri="http://schemas.openxmlformats.org/drawingml/2006/table">
            <a:tbl>
              <a:tblPr>
                <a:tableStyleId>{5C22544A-7EE6-4342-B048-85BDC9FD1C3A}</a:tableStyleId>
              </a:tblPr>
              <a:tblGrid>
                <a:gridCol w="3317962">
                  <a:extLst>
                    <a:ext uri="{9D8B030D-6E8A-4147-A177-3AD203B41FA5}">
                      <a16:colId xmlns:a16="http://schemas.microsoft.com/office/drawing/2014/main" val="1573680573"/>
                    </a:ext>
                  </a:extLst>
                </a:gridCol>
                <a:gridCol w="786131">
                  <a:extLst>
                    <a:ext uri="{9D8B030D-6E8A-4147-A177-3AD203B41FA5}">
                      <a16:colId xmlns:a16="http://schemas.microsoft.com/office/drawing/2014/main" val="2896312856"/>
                    </a:ext>
                  </a:extLst>
                </a:gridCol>
                <a:gridCol w="786131">
                  <a:extLst>
                    <a:ext uri="{9D8B030D-6E8A-4147-A177-3AD203B41FA5}">
                      <a16:colId xmlns:a16="http://schemas.microsoft.com/office/drawing/2014/main" val="4113435260"/>
                    </a:ext>
                  </a:extLst>
                </a:gridCol>
                <a:gridCol w="583521">
                  <a:extLst>
                    <a:ext uri="{9D8B030D-6E8A-4147-A177-3AD203B41FA5}">
                      <a16:colId xmlns:a16="http://schemas.microsoft.com/office/drawing/2014/main" val="3433359170"/>
                    </a:ext>
                  </a:extLst>
                </a:gridCol>
                <a:gridCol w="630525">
                  <a:extLst>
                    <a:ext uri="{9D8B030D-6E8A-4147-A177-3AD203B41FA5}">
                      <a16:colId xmlns:a16="http://schemas.microsoft.com/office/drawing/2014/main" val="2877190804"/>
                    </a:ext>
                  </a:extLst>
                </a:gridCol>
                <a:gridCol w="630525">
                  <a:extLst>
                    <a:ext uri="{9D8B030D-6E8A-4147-A177-3AD203B41FA5}">
                      <a16:colId xmlns:a16="http://schemas.microsoft.com/office/drawing/2014/main" val="194650688"/>
                    </a:ext>
                  </a:extLst>
                </a:gridCol>
                <a:gridCol w="552722">
                  <a:extLst>
                    <a:ext uri="{9D8B030D-6E8A-4147-A177-3AD203B41FA5}">
                      <a16:colId xmlns:a16="http://schemas.microsoft.com/office/drawing/2014/main" val="910563566"/>
                    </a:ext>
                  </a:extLst>
                </a:gridCol>
                <a:gridCol w="594866">
                  <a:extLst>
                    <a:ext uri="{9D8B030D-6E8A-4147-A177-3AD203B41FA5}">
                      <a16:colId xmlns:a16="http://schemas.microsoft.com/office/drawing/2014/main" val="686278373"/>
                    </a:ext>
                  </a:extLst>
                </a:gridCol>
                <a:gridCol w="594866">
                  <a:extLst>
                    <a:ext uri="{9D8B030D-6E8A-4147-A177-3AD203B41FA5}">
                      <a16:colId xmlns:a16="http://schemas.microsoft.com/office/drawing/2014/main" val="622527463"/>
                    </a:ext>
                  </a:extLst>
                </a:gridCol>
              </a:tblGrid>
              <a:tr h="256451">
                <a:tc rowSpan="3">
                  <a:txBody>
                    <a:bodyPr/>
                    <a:lstStyle/>
                    <a:p>
                      <a:pPr indent="190500" algn="l">
                        <a:lnSpc>
                          <a:spcPct val="115000"/>
                        </a:lnSpc>
                      </a:pPr>
                      <a:r>
                        <a:rPr lang="ru-RU" sz="1200" b="1" dirty="0">
                          <a:effectLst/>
                        </a:rPr>
                        <a:t>Наименование показателя  </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rowSpan="2" gridSpan="2">
                  <a:txBody>
                    <a:bodyPr/>
                    <a:lstStyle/>
                    <a:p>
                      <a:pPr indent="190500" algn="l">
                        <a:lnSpc>
                          <a:spcPct val="115000"/>
                        </a:lnSpc>
                      </a:pPr>
                      <a:r>
                        <a:rPr lang="ru-RU" sz="1200" b="1" dirty="0">
                          <a:effectLst/>
                        </a:rPr>
                        <a:t>Требования стандартов</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rowSpan="2" hMerge="1">
                  <a:txBody>
                    <a:bodyPr/>
                    <a:lstStyle/>
                    <a:p>
                      <a:endParaRPr lang="ru-RU"/>
                    </a:p>
                  </a:txBody>
                  <a:tcPr/>
                </a:tc>
                <a:tc gridSpan="6">
                  <a:txBody>
                    <a:bodyPr/>
                    <a:lstStyle/>
                    <a:p>
                      <a:pPr indent="190500" algn="l">
                        <a:lnSpc>
                          <a:spcPct val="115000"/>
                        </a:lnSpc>
                      </a:pPr>
                      <a:r>
                        <a:rPr lang="ru-RU" sz="1200">
                          <a:effectLst/>
                        </a:rPr>
                        <a:t>Результаты испытаний</a:t>
                      </a:r>
                      <a:endParaRPr lang="ru-RU" sz="1200">
                        <a:effectLst/>
                        <a:latin typeface="Times New Roman" panose="02020603050405020304" pitchFamily="18" charset="0"/>
                        <a:ea typeface="Times New Roman" panose="02020603050405020304" pitchFamily="18" charset="0"/>
                      </a:endParaRPr>
                    </a:p>
                  </a:txBody>
                  <a:tcPr marL="6350" marR="6350" marT="0"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58082208"/>
                  </a:ext>
                </a:extLst>
              </a:tr>
              <a:tr h="476367">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3">
                  <a:txBody>
                    <a:bodyPr/>
                    <a:lstStyle/>
                    <a:p>
                      <a:pPr indent="190500" algn="l">
                        <a:lnSpc>
                          <a:spcPct val="115000"/>
                        </a:lnSpc>
                      </a:pPr>
                      <a:r>
                        <a:rPr lang="ru-RU" sz="1200" b="1" dirty="0">
                          <a:effectLst/>
                        </a:rPr>
                        <a:t>пигментов</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hMerge="1">
                  <a:txBody>
                    <a:bodyPr/>
                    <a:lstStyle/>
                    <a:p>
                      <a:endParaRPr lang="ru-RU"/>
                    </a:p>
                  </a:txBody>
                  <a:tcPr/>
                </a:tc>
                <a:tc hMerge="1">
                  <a:txBody>
                    <a:bodyPr/>
                    <a:lstStyle/>
                    <a:p>
                      <a:endParaRPr lang="ru-RU"/>
                    </a:p>
                  </a:txBody>
                  <a:tcPr/>
                </a:tc>
                <a:tc gridSpan="3">
                  <a:txBody>
                    <a:bodyPr/>
                    <a:lstStyle/>
                    <a:p>
                      <a:pPr indent="190500" algn="l">
                        <a:lnSpc>
                          <a:spcPct val="115000"/>
                        </a:lnSpc>
                      </a:pPr>
                      <a:r>
                        <a:rPr lang="ru-RU" sz="1200" b="1" dirty="0">
                          <a:effectLst/>
                        </a:rPr>
                        <a:t>оболочковых       </a:t>
                      </a:r>
                      <a:r>
                        <a:rPr lang="ru-RU" sz="1200" b="1" dirty="0" err="1">
                          <a:effectLst/>
                        </a:rPr>
                        <a:t>нанопигментов</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79465485"/>
                  </a:ext>
                </a:extLst>
              </a:tr>
              <a:tr h="699352">
                <a:tc vMerge="1">
                  <a:txBody>
                    <a:bodyPr/>
                    <a:lstStyle/>
                    <a:p>
                      <a:endParaRPr lang="ru-RU"/>
                    </a:p>
                  </a:txBody>
                  <a:tcPr/>
                </a:tc>
                <a:tc>
                  <a:txBody>
                    <a:bodyPr/>
                    <a:lstStyle/>
                    <a:p>
                      <a:pPr indent="190500" algn="l">
                        <a:lnSpc>
                          <a:spcPct val="115000"/>
                        </a:lnSpc>
                      </a:pPr>
                      <a:r>
                        <a:rPr lang="ru-RU" sz="1200" b="1" dirty="0">
                          <a:effectLst/>
                        </a:rPr>
                        <a:t>1706-88</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ГОСТ9808-</a:t>
                      </a:r>
                    </a:p>
                    <a:p>
                      <a:pPr indent="190500" algn="l">
                        <a:lnSpc>
                          <a:spcPct val="97000"/>
                        </a:lnSpc>
                      </a:pPr>
                      <a:r>
                        <a:rPr lang="ru-RU" sz="1200" b="1" dirty="0">
                          <a:effectLst/>
                        </a:rPr>
                        <a:t>84 Р-02</a:t>
                      </a:r>
                      <a:endParaRPr lang="ru-RU" sz="1200" b="1" dirty="0">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КНР</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Япо-          </a:t>
                      </a:r>
                      <a:r>
                        <a:rPr lang="ru-RU" sz="1200" b="1" dirty="0" err="1">
                          <a:effectLst/>
                        </a:rPr>
                        <a:t>ния</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Укра</a:t>
                      </a:r>
                    </a:p>
                    <a:p>
                      <a:pPr indent="190500" algn="l">
                        <a:lnSpc>
                          <a:spcPct val="115000"/>
                        </a:lnSpc>
                      </a:pPr>
                      <a:r>
                        <a:rPr lang="ru-RU" sz="1200" b="1" dirty="0" err="1">
                          <a:effectLst/>
                        </a:rPr>
                        <a:t>ина</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КНР</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Япо-   </a:t>
                      </a:r>
                      <a:r>
                        <a:rPr lang="ru-RU" sz="1200" b="1" dirty="0" err="1">
                          <a:effectLst/>
                        </a:rPr>
                        <a:t>ния</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Украина</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1396746174"/>
                  </a:ext>
                </a:extLst>
              </a:tr>
              <a:tr h="242590">
                <a:tc>
                  <a:txBody>
                    <a:bodyPr/>
                    <a:lstStyle/>
                    <a:p>
                      <a:pPr indent="190500" algn="l">
                        <a:lnSpc>
                          <a:spcPct val="115000"/>
                        </a:lnSpc>
                      </a:pPr>
                      <a:r>
                        <a:rPr lang="ru-RU" sz="1200" b="1" dirty="0">
                          <a:effectLst/>
                        </a:rPr>
                        <a:t>1. Массовая доля летучих </a:t>
                      </a:r>
                      <a:r>
                        <a:rPr lang="ru-RU" sz="1200" b="1" dirty="0" err="1">
                          <a:effectLst/>
                        </a:rPr>
                        <a:t>веш</a:t>
                      </a:r>
                      <a:r>
                        <a:rPr lang="ru-RU" sz="1200" b="1" dirty="0">
                          <a:effectLst/>
                        </a:rPr>
                        <a:t>., %, не более</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0,8</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0Л</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0.8</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0Л</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0,21</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0,13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0.13</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966391150"/>
                  </a:ext>
                </a:extLst>
              </a:tr>
              <a:tr h="476367">
                <a:tc>
                  <a:txBody>
                    <a:bodyPr/>
                    <a:lstStyle/>
                    <a:p>
                      <a:pPr indent="190500" algn="l">
                        <a:lnSpc>
                          <a:spcPct val="115000"/>
                        </a:lnSpc>
                      </a:pPr>
                      <a:r>
                        <a:rPr lang="ru-RU" sz="1200" b="1" dirty="0">
                          <a:effectLst/>
                        </a:rPr>
                        <a:t>2. Массовая доля водорастворимых</a:t>
                      </a:r>
                    </a:p>
                    <a:p>
                      <a:pPr indent="190500" algn="l">
                        <a:lnSpc>
                          <a:spcPct val="115000"/>
                        </a:lnSpc>
                      </a:pPr>
                      <a:r>
                        <a:rPr lang="ru-RU" sz="1200" b="1" dirty="0">
                          <a:effectLst/>
                        </a:rPr>
                        <a:t>    веществ, %, не более</a:t>
                      </a:r>
                      <a:endParaRPr lang="ru-RU" sz="1200" b="1" dirty="0">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dirty="0">
                          <a:effectLst/>
                        </a:rPr>
                        <a:t>0,5</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0,3</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0,27</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0,076</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0,15</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0,98</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1,33</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1,0</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1472287587"/>
                  </a:ext>
                </a:extLst>
              </a:tr>
              <a:tr h="247541">
                <a:tc>
                  <a:txBody>
                    <a:bodyPr/>
                    <a:lstStyle/>
                    <a:p>
                      <a:pPr indent="190500" algn="l">
                        <a:lnSpc>
                          <a:spcPct val="115000"/>
                        </a:lnSpc>
                      </a:pPr>
                      <a:r>
                        <a:rPr lang="ru-RU" sz="1200" b="1" dirty="0">
                          <a:effectLst/>
                        </a:rPr>
                        <a:t>3. Реакция водной суспензии, pH</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6,0-8,0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6,5- 8,0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7,1</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7,2</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6,85</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11,15</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11,40</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11,37</a:t>
                      </a:r>
                      <a:endParaRPr lang="ru-RU" sz="1200" b="1">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17323606"/>
                  </a:ext>
                </a:extLst>
              </a:tr>
              <a:tr h="247541">
                <a:tc>
                  <a:txBody>
                    <a:bodyPr/>
                    <a:lstStyle/>
                    <a:p>
                      <a:pPr indent="190500" algn="l">
                        <a:lnSpc>
                          <a:spcPct val="115000"/>
                        </a:lnSpc>
                      </a:pPr>
                      <a:r>
                        <a:rPr lang="ru-RU" sz="1200" b="1">
                          <a:effectLst/>
                        </a:rPr>
                        <a:t>4. Остаток на сите с сеткой -0045, %, не более</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0,03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0,2</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0,03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0,51</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0,59</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0,16</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2990946306"/>
                  </a:ext>
                </a:extLst>
              </a:tr>
              <a:tr h="242590">
                <a:tc>
                  <a:txBody>
                    <a:bodyPr/>
                    <a:lstStyle/>
                    <a:p>
                      <a:pPr indent="190500" algn="l">
                        <a:lnSpc>
                          <a:spcPct val="115000"/>
                        </a:lnSpc>
                      </a:pPr>
                      <a:r>
                        <a:rPr lang="ru-RU" sz="1200" b="1">
                          <a:effectLst/>
                        </a:rPr>
                        <a:t>5. Укрывистость, г/м</a:t>
                      </a:r>
                      <a:r>
                        <a:rPr lang="ru-RU" sz="1200" b="1" baseline="30000">
                          <a:effectLst/>
                        </a:rPr>
                        <a:t>2</a:t>
                      </a:r>
                      <a:r>
                        <a:rPr lang="ru-RU" sz="1200" b="1">
                          <a:effectLst/>
                        </a:rPr>
                        <a:t>, не более</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40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40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62,4</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55,6</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61,4</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1691693989"/>
                  </a:ext>
                </a:extLst>
              </a:tr>
              <a:tr h="476367">
                <a:tc>
                  <a:txBody>
                    <a:bodyPr/>
                    <a:lstStyle/>
                    <a:p>
                      <a:pPr indent="190500" algn="l">
                        <a:lnSpc>
                          <a:spcPct val="115000"/>
                        </a:lnSpc>
                      </a:pPr>
                      <a:r>
                        <a:rPr lang="ru-RU" sz="1200" b="1" dirty="0">
                          <a:effectLst/>
                        </a:rPr>
                        <a:t>6. </a:t>
                      </a:r>
                      <a:r>
                        <a:rPr lang="ru-RU" sz="1200" b="1" dirty="0" err="1">
                          <a:effectLst/>
                        </a:rPr>
                        <a:t>Разбеливающая</a:t>
                      </a:r>
                      <a:r>
                        <a:rPr lang="ru-RU" sz="1200" b="1" dirty="0">
                          <a:effectLst/>
                        </a:rPr>
                        <a:t> способность, </a:t>
                      </a:r>
                      <a:r>
                        <a:rPr lang="ru-RU" sz="1200" b="1" dirty="0" err="1">
                          <a:effectLst/>
                        </a:rPr>
                        <a:t>усл</a:t>
                      </a:r>
                      <a:r>
                        <a:rPr lang="ru-RU" sz="1200" b="1" dirty="0">
                          <a:effectLst/>
                        </a:rPr>
                        <a:t>. </a:t>
                      </a:r>
                      <a:r>
                        <a:rPr lang="ru-RU" sz="1200" b="1" dirty="0" err="1">
                          <a:effectLst/>
                        </a:rPr>
                        <a:t>ед</a:t>
                      </a:r>
                      <a:r>
                        <a:rPr lang="ru-RU" sz="1200" b="1" dirty="0">
                          <a:effectLst/>
                        </a:rPr>
                        <a:t>,,</a:t>
                      </a:r>
                    </a:p>
                    <a:p>
                      <a:pPr indent="190500" algn="l">
                        <a:lnSpc>
                          <a:spcPct val="115000"/>
                        </a:lnSpc>
                      </a:pPr>
                      <a:r>
                        <a:rPr lang="ru-RU" sz="1200" b="1" dirty="0">
                          <a:effectLst/>
                        </a:rPr>
                        <a:t> не менее</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1700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1470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1965</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1730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400</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430</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330</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16779257"/>
                  </a:ext>
                </a:extLst>
              </a:tr>
              <a:tr h="247541">
                <a:tc>
                  <a:txBody>
                    <a:bodyPr/>
                    <a:lstStyle/>
                    <a:p>
                      <a:pPr indent="190500" algn="l">
                        <a:lnSpc>
                          <a:spcPct val="115000"/>
                        </a:lnSpc>
                      </a:pPr>
                      <a:r>
                        <a:rPr lang="ru-RU" sz="1200" b="1">
                          <a:effectLst/>
                        </a:rPr>
                        <a:t>7. Белизна, усл. ед., не менее</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95</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94</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96,3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97,2</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95,2</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86,6</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91,6</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88,0</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647190466"/>
                  </a:ext>
                </a:extLst>
              </a:tr>
              <a:tr h="247541">
                <a:tc>
                  <a:txBody>
                    <a:bodyPr/>
                    <a:lstStyle/>
                    <a:p>
                      <a:pPr indent="190500" algn="l">
                        <a:lnSpc>
                          <a:spcPct val="115000"/>
                        </a:lnSpc>
                      </a:pPr>
                      <a:r>
                        <a:rPr lang="ru-RU" sz="1200" b="1" dirty="0">
                          <a:effectLst/>
                        </a:rPr>
                        <a:t>8. Степень </a:t>
                      </a:r>
                      <a:r>
                        <a:rPr lang="ru-RU" sz="1200" b="1" dirty="0" err="1">
                          <a:effectLst/>
                        </a:rPr>
                        <a:t>перетира</a:t>
                      </a:r>
                      <a:r>
                        <a:rPr lang="ru-RU" sz="1200" b="1" dirty="0">
                          <a:effectLst/>
                        </a:rPr>
                        <a:t>, мкм, не более</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36</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a:effectLst/>
                        </a:rPr>
                        <a:t>27</a:t>
                      </a:r>
                      <a:endParaRPr lang="ru-RU" sz="1200" b="1">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indent="190500" algn="l">
                        <a:lnSpc>
                          <a:spcPct val="115000"/>
                        </a:lnSpc>
                      </a:pPr>
                      <a:r>
                        <a:rPr lang="ru-RU" sz="1200" b="1" dirty="0">
                          <a:effectLst/>
                        </a:rPr>
                        <a:t>23</a:t>
                      </a:r>
                      <a:endParaRPr lang="ru-RU" sz="1200" b="1" dirty="0">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1414623967"/>
                  </a:ext>
                </a:extLst>
              </a:tr>
              <a:tr h="444556">
                <a:tc>
                  <a:txBody>
                    <a:bodyPr/>
                    <a:lstStyle/>
                    <a:p>
                      <a:pPr indent="190500" algn="l">
                        <a:lnSpc>
                          <a:spcPct val="115000"/>
                        </a:lnSpc>
                      </a:pPr>
                      <a:r>
                        <a:rPr lang="ru-RU" sz="1200" b="1" dirty="0">
                          <a:effectLst/>
                        </a:rPr>
                        <a:t>9. Массовая доля двуокиси титана, </a:t>
                      </a:r>
                    </a:p>
                    <a:p>
                      <a:pPr indent="190500" algn="l">
                        <a:lnSpc>
                          <a:spcPct val="115000"/>
                        </a:lnSpc>
                      </a:pPr>
                      <a:r>
                        <a:rPr lang="ru-RU" sz="1200" b="1" dirty="0">
                          <a:effectLst/>
                        </a:rPr>
                        <a:t>     %, не менее</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92</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93</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98</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99</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97</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19,7</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a:effectLst/>
                        </a:rPr>
                        <a:t>19,5</a:t>
                      </a:r>
                      <a:endParaRPr lang="ru-RU" sz="1200" b="1">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indent="190500" algn="l">
                        <a:lnSpc>
                          <a:spcPct val="115000"/>
                        </a:lnSpc>
                      </a:pPr>
                      <a:r>
                        <a:rPr lang="ru-RU" sz="1200" b="1" dirty="0">
                          <a:effectLst/>
                        </a:rPr>
                        <a:t>19,5</a:t>
                      </a:r>
                      <a:endParaRPr lang="ru-RU" sz="1200" b="1" dirty="0">
                        <a:effectLs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582611709"/>
                  </a:ext>
                </a:extLst>
              </a:tr>
              <a:tr h="476367">
                <a:tc>
                  <a:txBody>
                    <a:bodyPr/>
                    <a:lstStyle/>
                    <a:p>
                      <a:pPr indent="190500" algn="l">
                        <a:lnSpc>
                          <a:spcPct val="115000"/>
                        </a:lnSpc>
                      </a:pPr>
                      <a:r>
                        <a:rPr lang="ru-RU" sz="1200" b="1" dirty="0">
                          <a:effectLst/>
                        </a:rPr>
                        <a:t>10. Массовая доля </a:t>
                      </a:r>
                      <a:r>
                        <a:rPr lang="ru-RU" sz="1200" b="1" dirty="0" err="1">
                          <a:effectLst/>
                        </a:rPr>
                        <a:t>рутильной</a:t>
                      </a:r>
                      <a:r>
                        <a:rPr lang="ru-RU" sz="1200" b="1" dirty="0">
                          <a:effectLst/>
                        </a:rPr>
                        <a:t> формы,</a:t>
                      </a:r>
                    </a:p>
                    <a:p>
                      <a:pPr indent="190500" algn="l">
                        <a:lnSpc>
                          <a:spcPct val="115000"/>
                        </a:lnSpc>
                      </a:pPr>
                      <a:r>
                        <a:rPr lang="ru-RU" sz="1200" b="1" dirty="0">
                          <a:effectLst/>
                        </a:rPr>
                        <a:t>     %, не менее</a:t>
                      </a:r>
                      <a:endParaRPr lang="ru-RU" sz="1200" b="1" dirty="0">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95</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98</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99</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97</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91</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a:effectLst/>
                        </a:rPr>
                        <a:t>94</a:t>
                      </a:r>
                      <a:endParaRPr lang="ru-RU" sz="1200" b="1">
                        <a:effectLst/>
                        <a:latin typeface="Times New Roman" panose="02020603050405020304" pitchFamily="18" charset="0"/>
                        <a:ea typeface="Times New Roman" panose="02020603050405020304" pitchFamily="18" charset="0"/>
                      </a:endParaRPr>
                    </a:p>
                  </a:txBody>
                  <a:tcPr marL="6350" marR="6350" marT="0" marB="0"/>
                </a:tc>
                <a:tc>
                  <a:txBody>
                    <a:bodyPr/>
                    <a:lstStyle/>
                    <a:p>
                      <a:pPr indent="190500" algn="l">
                        <a:lnSpc>
                          <a:spcPct val="115000"/>
                        </a:lnSpc>
                      </a:pPr>
                      <a:r>
                        <a:rPr lang="ru-RU" sz="1200" b="1" dirty="0">
                          <a:effectLst/>
                        </a:rPr>
                        <a:t>90</a:t>
                      </a:r>
                      <a:endParaRPr lang="ru-RU" sz="1200" b="1" dirty="0">
                        <a:effectLst/>
                        <a:latin typeface="Times New Roman" panose="02020603050405020304" pitchFamily="18" charset="0"/>
                        <a:ea typeface="Times New Roman" panose="02020603050405020304" pitchFamily="18" charset="0"/>
                      </a:endParaRPr>
                    </a:p>
                  </a:txBody>
                  <a:tcPr marL="6350" marR="6350" marT="0" marB="0"/>
                </a:tc>
                <a:extLst>
                  <a:ext uri="{0D108BD9-81ED-4DB2-BD59-A6C34878D82A}">
                    <a16:rowId xmlns:a16="http://schemas.microsoft.com/office/drawing/2014/main" val="3428236625"/>
                  </a:ext>
                </a:extLst>
              </a:tr>
            </a:tbl>
          </a:graphicData>
        </a:graphic>
      </p:graphicFrame>
      <p:pic>
        <p:nvPicPr>
          <p:cNvPr id="4" name="Рисунок 3">
            <a:extLst>
              <a:ext uri="{FF2B5EF4-FFF2-40B4-BE49-F238E27FC236}">
                <a16:creationId xmlns:a16="http://schemas.microsoft.com/office/drawing/2014/main" id="{8019A331-EE98-427C-06F0-B745173F1AED}"/>
              </a:ext>
            </a:extLst>
          </p:cNvPr>
          <p:cNvPicPr>
            <a:picLocks noChangeAspect="1"/>
          </p:cNvPicPr>
          <p:nvPr/>
        </p:nvPicPr>
        <p:blipFill>
          <a:blip r:embed="rId2"/>
          <a:stretch>
            <a:fillRect/>
          </a:stretch>
        </p:blipFill>
        <p:spPr>
          <a:xfrm>
            <a:off x="206128" y="189470"/>
            <a:ext cx="1371557" cy="1163080"/>
          </a:xfrm>
          <a:prstGeom prst="rect">
            <a:avLst/>
          </a:prstGeom>
        </p:spPr>
      </p:pic>
    </p:spTree>
    <p:extLst>
      <p:ext uri="{BB962C8B-B14F-4D97-AF65-F5344CB8AC3E}">
        <p14:creationId xmlns:p14="http://schemas.microsoft.com/office/powerpoint/2010/main" val="419202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78000" y="338328"/>
            <a:ext cx="6908800" cy="1252728"/>
          </a:xfrm>
        </p:spPr>
        <p:txBody>
          <a:bodyPr>
            <a:normAutofit fontScale="90000"/>
          </a:bodyPr>
          <a:lstStyle/>
          <a:p>
            <a:r>
              <a:rPr lang="ru-RU" dirty="0" err="1"/>
              <a:t>Минералонаполненные</a:t>
            </a:r>
            <a:r>
              <a:rPr lang="ru-RU" dirty="0"/>
              <a:t> пластмассы</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14401" y="1857585"/>
            <a:ext cx="3181350" cy="33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2450" y="2038350"/>
            <a:ext cx="45529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48074" y="5286375"/>
            <a:ext cx="5267325" cy="1200329"/>
          </a:xfrm>
          <a:prstGeom prst="rect">
            <a:avLst/>
          </a:prstGeom>
        </p:spPr>
        <p:txBody>
          <a:bodyPr wrap="square">
            <a:spAutoFit/>
          </a:bodyPr>
          <a:lstStyle/>
          <a:p>
            <a:r>
              <a:rPr lang="ru-RU" dirty="0"/>
              <a:t>Изделия из МНП – негорючих </a:t>
            </a:r>
            <a:r>
              <a:rPr lang="ru-RU" dirty="0" err="1"/>
              <a:t>платсмасс</a:t>
            </a:r>
            <a:r>
              <a:rPr lang="ru-RU" dirty="0"/>
              <a:t>  дешевы благодаря высокой степени наполнения термопластов в виде отходов пластмасс (бытовых и промышленных) минеральными наполнителями</a:t>
            </a:r>
          </a:p>
        </p:txBody>
      </p:sp>
      <p:pic>
        <p:nvPicPr>
          <p:cNvPr id="6" name="Рисунок 5">
            <a:extLst>
              <a:ext uri="{FF2B5EF4-FFF2-40B4-BE49-F238E27FC236}">
                <a16:creationId xmlns:a16="http://schemas.microsoft.com/office/drawing/2014/main" id="{42CD9B72-CD2C-BB86-FA85-0AF37BCCA2A5}"/>
              </a:ext>
            </a:extLst>
          </p:cNvPr>
          <p:cNvPicPr>
            <a:picLocks noChangeAspect="1"/>
          </p:cNvPicPr>
          <p:nvPr/>
        </p:nvPicPr>
        <p:blipFill>
          <a:blip r:embed="rId4"/>
          <a:stretch>
            <a:fillRect/>
          </a:stretch>
        </p:blipFill>
        <p:spPr>
          <a:xfrm>
            <a:off x="253868" y="228191"/>
            <a:ext cx="1524132" cy="1292464"/>
          </a:xfrm>
          <a:prstGeom prst="rect">
            <a:avLst/>
          </a:prstGeom>
        </p:spPr>
      </p:pic>
    </p:spTree>
    <p:extLst>
      <p:ext uri="{BB962C8B-B14F-4D97-AF65-F5344CB8AC3E}">
        <p14:creationId xmlns:p14="http://schemas.microsoft.com/office/powerpoint/2010/main" val="35214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62542" y="2675468"/>
            <a:ext cx="7408333" cy="2649008"/>
          </a:xfrm>
        </p:spPr>
        <p:txBody>
          <a:bodyPr/>
          <a:lstStyle/>
          <a:p>
            <a:endParaRPr lang="ru-RU" dirty="0"/>
          </a:p>
          <a:p>
            <a:endParaRPr lang="ru-RU" dirty="0"/>
          </a:p>
          <a:p>
            <a:endParaRPr lang="ru-RU" dirty="0"/>
          </a:p>
          <a:p>
            <a:endParaRPr lang="ru-RU" dirty="0"/>
          </a:p>
          <a:p>
            <a:pPr marL="0" indent="0">
              <a:buNone/>
            </a:pPr>
            <a:endParaRPr lang="ru-RU" dirty="0"/>
          </a:p>
          <a:p>
            <a:pPr marL="0" lvl="0" indent="0" algn="just" eaLnBrk="0" fontAlgn="base" hangingPunct="0">
              <a:spcBef>
                <a:spcPct val="0"/>
              </a:spcBef>
              <a:spcAft>
                <a:spcPct val="0"/>
              </a:spcAft>
              <a:buClrTx/>
              <a:buSzTx/>
              <a:buNone/>
            </a:pPr>
            <a:r>
              <a:rPr lang="ru-RU" altLang="ru-RU" sz="1200" dirty="0">
                <a:solidFill>
                  <a:prstClr val="black"/>
                </a:solidFill>
                <a:latin typeface="Arial" pitchFamily="34" charset="0"/>
                <a:ea typeface="Times New Roman" pitchFamily="18" charset="0"/>
                <a:cs typeface="Arial" pitchFamily="34" charset="0"/>
              </a:rPr>
              <a:t>           Рис 4 .Образцы изделий из древесно-наполненных пластмасс , полученные</a:t>
            </a:r>
            <a:endParaRPr lang="ru-RU" altLang="ru-RU" sz="600" dirty="0">
              <a:solidFill>
                <a:prstClr val="black"/>
              </a:solidFill>
              <a:latin typeface="Arial" pitchFamily="34" charset="0"/>
              <a:cs typeface="Arial" pitchFamily="34" charset="0"/>
            </a:endParaRPr>
          </a:p>
          <a:p>
            <a:pPr marL="0" lvl="0" indent="0" algn="just" eaLnBrk="0" fontAlgn="base" hangingPunct="0">
              <a:spcBef>
                <a:spcPct val="0"/>
              </a:spcBef>
              <a:spcAft>
                <a:spcPct val="0"/>
              </a:spcAft>
              <a:buClrTx/>
              <a:buSzTx/>
              <a:buNone/>
            </a:pPr>
            <a:r>
              <a:rPr lang="ru-RU" altLang="ru-RU" sz="1200" dirty="0">
                <a:solidFill>
                  <a:prstClr val="black"/>
                </a:solidFill>
                <a:latin typeface="Arial" pitchFamily="34" charset="0"/>
                <a:ea typeface="Times New Roman" pitchFamily="18" charset="0"/>
                <a:cs typeface="Arial" pitchFamily="34" charset="0"/>
              </a:rPr>
              <a:t>          методом экструзии  в  опытно-промышленном цехе ОАО «Московский ИМЭТ»</a:t>
            </a:r>
            <a:endParaRPr lang="ru-RU" altLang="ru-RU" sz="1800" dirty="0">
              <a:solidFill>
                <a:prstClr val="black"/>
              </a:solidFill>
              <a:latin typeface="Arial" pitchFamily="34" charset="0"/>
              <a:cs typeface="Arial" pitchFamily="34" charset="0"/>
            </a:endParaRPr>
          </a:p>
        </p:txBody>
      </p:sp>
      <p:sp>
        <p:nvSpPr>
          <p:cNvPr id="3" name="Заголовок 2"/>
          <p:cNvSpPr>
            <a:spLocks noGrp="1"/>
          </p:cNvSpPr>
          <p:nvPr>
            <p:ph type="title"/>
          </p:nvPr>
        </p:nvSpPr>
        <p:spPr>
          <a:xfrm>
            <a:off x="1390650" y="338328"/>
            <a:ext cx="7296150" cy="1252728"/>
          </a:xfrm>
        </p:spPr>
        <p:txBody>
          <a:bodyPr>
            <a:normAutofit fontScale="90000"/>
          </a:bodyPr>
          <a:lstStyle/>
          <a:p>
            <a:r>
              <a:rPr lang="ru-RU" sz="2800" dirty="0"/>
              <a:t>Изделия из </a:t>
            </a:r>
            <a:r>
              <a:rPr lang="ru-RU" sz="2800" dirty="0" err="1"/>
              <a:t>древеснонаполненных</a:t>
            </a:r>
            <a:r>
              <a:rPr lang="ru-RU" sz="2800" dirty="0"/>
              <a:t>  </a:t>
            </a:r>
            <a:r>
              <a:rPr lang="ru-RU" sz="2800" dirty="0" err="1"/>
              <a:t>безфенольных</a:t>
            </a:r>
            <a:r>
              <a:rPr lang="ru-RU" sz="2800" dirty="0"/>
              <a:t> пластиков на отходах дерева и пластмасс</a:t>
            </a:r>
          </a:p>
        </p:txBody>
      </p:sp>
      <p:pic>
        <p:nvPicPr>
          <p:cNvPr id="3073" name="Picture 1" descr="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0167" y="1556160"/>
            <a:ext cx="3318934" cy="2922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8353" y="1576268"/>
            <a:ext cx="3114997" cy="3222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625600" y="224135"/>
            <a:ext cx="7518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itchFamily="34" charset="0"/>
                <a:cs typeface="Arial" pitchFamily="34" charset="0"/>
              </a:rPr>
            </a:br>
            <a:endParaRPr kumimoji="0" lang="ru-RU" altLang="ru-RU"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8" name="Прямоугольник 7"/>
          <p:cNvSpPr/>
          <p:nvPr/>
        </p:nvSpPr>
        <p:spPr>
          <a:xfrm>
            <a:off x="1066040" y="5629275"/>
            <a:ext cx="7175499" cy="1292662"/>
          </a:xfrm>
          <a:prstGeom prst="rect">
            <a:avLst/>
          </a:prstGeom>
        </p:spPr>
        <p:txBody>
          <a:bodyPr wrap="square">
            <a:spAutoFit/>
          </a:bodyPr>
          <a:lstStyle/>
          <a:p>
            <a:pPr lvl="0" defTabSz="914400" fontAlgn="base">
              <a:spcBef>
                <a:spcPct val="0"/>
              </a:spcBef>
              <a:spcAft>
                <a:spcPct val="0"/>
              </a:spcAft>
            </a:pPr>
            <a:r>
              <a:rPr lang="ru-RU" altLang="ru-RU" sz="1200" b="1" dirty="0">
                <a:solidFill>
                  <a:srgbClr val="000000"/>
                </a:solidFill>
                <a:latin typeface="Arial" pitchFamily="34" charset="0"/>
                <a:ea typeface="Times New Roman" pitchFamily="18" charset="0"/>
                <a:cs typeface="Arial" pitchFamily="34" charset="0"/>
              </a:rPr>
              <a:t>На материалы и изделия из ЭДНП по­лучены российские гигиенические сер­тификаты и экспертные заключения о воз­можности их применения в жилищном и гражданском строительстве, а также заключения зарубежных фирм (Швеции и Австрии) подтверждающие высокий уровень разработки и качество изделий, полученных по этой технологии.</a:t>
            </a:r>
            <a:endParaRPr lang="ru-RU" altLang="ru-RU" sz="600" b="1" dirty="0">
              <a:solidFill>
                <a:prstClr val="black"/>
              </a:solidFill>
              <a:latin typeface="Arial" pitchFamily="34" charset="0"/>
              <a:cs typeface="Arial" pitchFamily="34" charset="0"/>
            </a:endParaRPr>
          </a:p>
          <a:p>
            <a:pPr lvl="0" defTabSz="914400" eaLnBrk="0" fontAlgn="base" hangingPunct="0">
              <a:spcBef>
                <a:spcPct val="0"/>
              </a:spcBef>
              <a:spcAft>
                <a:spcPct val="0"/>
              </a:spcAft>
            </a:pPr>
            <a:endParaRPr lang="ru-RU" altLang="ru-RU" b="1" dirty="0">
              <a:solidFill>
                <a:prstClr val="black"/>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B7634B3D-294C-6BB5-A50C-F170BD12DC13}"/>
              </a:ext>
            </a:extLst>
          </p:cNvPr>
          <p:cNvPicPr>
            <a:picLocks noChangeAspect="1"/>
          </p:cNvPicPr>
          <p:nvPr/>
        </p:nvPicPr>
        <p:blipFill>
          <a:blip r:embed="rId4"/>
          <a:stretch>
            <a:fillRect/>
          </a:stretch>
        </p:blipFill>
        <p:spPr>
          <a:xfrm>
            <a:off x="80086" y="224135"/>
            <a:ext cx="1524132" cy="1292464"/>
          </a:xfrm>
          <a:prstGeom prst="rect">
            <a:avLst/>
          </a:prstGeom>
        </p:spPr>
      </p:pic>
    </p:spTree>
    <p:extLst>
      <p:ext uri="{BB962C8B-B14F-4D97-AF65-F5344CB8AC3E}">
        <p14:creationId xmlns:p14="http://schemas.microsoft.com/office/powerpoint/2010/main" val="60893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58576" y="517277"/>
            <a:ext cx="6899698" cy="1292464"/>
          </a:xfrm>
        </p:spPr>
        <p:txBody>
          <a:bodyPr>
            <a:normAutofit/>
          </a:bodyPr>
          <a:lstStyle/>
          <a:p>
            <a:r>
              <a:rPr lang="ru-RU" sz="2000" b="1" dirty="0"/>
              <a:t>КАПСИМЭТ – НОВЫЙ МАТЕРИАЛ ДЛЯ   </a:t>
            </a:r>
            <a:br>
              <a:rPr lang="ru-RU" sz="2000" b="1" dirty="0"/>
            </a:br>
            <a:r>
              <a:rPr lang="ru-RU" sz="2000" b="1" dirty="0"/>
              <a:t>СТРОИТЕЛЬСТВА ЖИЛЬЯ  И  ДОРОГ  </a:t>
            </a:r>
            <a:br>
              <a:rPr lang="ru-RU" sz="2000" b="1" dirty="0"/>
            </a:br>
            <a:r>
              <a:rPr lang="ru-RU" sz="2400" b="1" dirty="0"/>
              <a:t>                                                                                                                                                                                                                                                                        </a:t>
            </a:r>
          </a:p>
        </p:txBody>
      </p:sp>
      <p:sp>
        <p:nvSpPr>
          <p:cNvPr id="7" name="Содержимое 4"/>
          <p:cNvSpPr txBox="1">
            <a:spLocks/>
          </p:cNvSpPr>
          <p:nvPr/>
        </p:nvSpPr>
        <p:spPr>
          <a:xfrm>
            <a:off x="502469" y="1354243"/>
            <a:ext cx="8219256"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Рисунок 5" descr="C:\Users\Spartak\Desktop\камилю\блоки\DSC_0281.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399" y="2265238"/>
            <a:ext cx="5441132" cy="3238519"/>
          </a:xfrm>
          <a:prstGeom prst="rect">
            <a:avLst/>
          </a:prstGeom>
          <a:noFill/>
          <a:ln>
            <a:noFill/>
          </a:ln>
        </p:spPr>
      </p:pic>
      <p:pic>
        <p:nvPicPr>
          <p:cNvPr id="1026" name="Picture 2" descr="DSC007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475" y="1809740"/>
            <a:ext cx="3133725" cy="216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469" y="3732794"/>
            <a:ext cx="6571431" cy="25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a16="http://schemas.microsoft.com/office/drawing/2014/main" id="{2BED311B-18AB-00DF-3ED9-E27928214D72}"/>
              </a:ext>
            </a:extLst>
          </p:cNvPr>
          <p:cNvPicPr>
            <a:picLocks noChangeAspect="1"/>
          </p:cNvPicPr>
          <p:nvPr/>
        </p:nvPicPr>
        <p:blipFill>
          <a:blip r:embed="rId5"/>
          <a:stretch>
            <a:fillRect/>
          </a:stretch>
        </p:blipFill>
        <p:spPr>
          <a:xfrm>
            <a:off x="195900" y="201981"/>
            <a:ext cx="1524132" cy="1292464"/>
          </a:xfrm>
          <a:prstGeom prst="rect">
            <a:avLst/>
          </a:prstGeom>
        </p:spPr>
      </p:pic>
    </p:spTree>
    <p:extLst>
      <p:ext uri="{BB962C8B-B14F-4D97-AF65-F5344CB8AC3E}">
        <p14:creationId xmlns:p14="http://schemas.microsoft.com/office/powerpoint/2010/main" val="145160212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817670" y="2042296"/>
            <a:ext cx="1314058" cy="587447"/>
          </a:xfrm>
        </p:spPr>
        <p:txBody>
          <a:bodyPr/>
          <a:lstStyle/>
          <a:p>
            <a:pPr marL="0" indent="0">
              <a:buNone/>
            </a:pPr>
            <a:r>
              <a:rPr lang="ru-RU" sz="1800" i="1" dirty="0" err="1">
                <a:solidFill>
                  <a:schemeClr val="tx1"/>
                </a:solidFill>
              </a:rPr>
              <a:t>Капсимэт</a:t>
            </a:r>
            <a:endParaRPr lang="ru-RU" sz="1800" i="1" dirty="0">
              <a:solidFill>
                <a:schemeClr val="tx1"/>
              </a:solidFill>
            </a:endParaRPr>
          </a:p>
        </p:txBody>
      </p:sp>
      <p:sp>
        <p:nvSpPr>
          <p:cNvPr id="3" name="Заголовок 2"/>
          <p:cNvSpPr>
            <a:spLocks noGrp="1"/>
          </p:cNvSpPr>
          <p:nvPr>
            <p:ph type="title"/>
          </p:nvPr>
        </p:nvSpPr>
        <p:spPr>
          <a:xfrm>
            <a:off x="1930400" y="374904"/>
            <a:ext cx="6845162" cy="1252728"/>
          </a:xfrm>
        </p:spPr>
        <p:txBody>
          <a:bodyPr>
            <a:normAutofit/>
          </a:bodyPr>
          <a:lstStyle/>
          <a:p>
            <a:r>
              <a:rPr lang="ru-RU" sz="2800" dirty="0"/>
              <a:t>Фрагмент стены 	из  </a:t>
            </a:r>
            <a:r>
              <a:rPr lang="ru-RU" sz="2800" dirty="0" err="1"/>
              <a:t>капсимэта</a:t>
            </a:r>
            <a:r>
              <a:rPr lang="ru-RU" sz="2800" dirty="0"/>
              <a:t>  дома   в </a:t>
            </a:r>
            <a:r>
              <a:rPr lang="ru-RU" sz="2800" dirty="0" err="1"/>
              <a:t>Никифорово,Московской</a:t>
            </a:r>
            <a:r>
              <a:rPr lang="ru-RU" sz="2800" dirty="0"/>
              <a:t> области,2005 г</a:t>
            </a:r>
            <a:r>
              <a:rPr lang="ru-RU" dirty="0"/>
              <a:t>.</a:t>
            </a:r>
          </a:p>
        </p:txBody>
      </p:sp>
      <p:pic>
        <p:nvPicPr>
          <p:cNvPr id="4" name="Рисунок 3" descr="2"/>
          <p:cNvPicPr/>
          <p:nvPr/>
        </p:nvPicPr>
        <p:blipFill rotWithShape="1">
          <a:blip r:embed="rId2" cstate="email">
            <a:extLst>
              <a:ext uri="{28A0092B-C50C-407E-A947-70E740481C1C}">
                <a14:useLocalDpi xmlns:a14="http://schemas.microsoft.com/office/drawing/2010/main"/>
              </a:ext>
            </a:extLst>
          </a:blip>
          <a:srcRect l="9693" r="2612"/>
          <a:stretch/>
        </p:blipFill>
        <p:spPr bwMode="auto">
          <a:xfrm rot="5400000">
            <a:off x="554194" y="1323005"/>
            <a:ext cx="4289556" cy="4898812"/>
          </a:xfrm>
          <a:prstGeom prst="rect">
            <a:avLst/>
          </a:prstGeom>
          <a:noFill/>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551FC1D3-50FE-29FF-56A0-3B93703C1D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6020" y="2807154"/>
            <a:ext cx="719390" cy="45719"/>
          </a:xfrm>
          <a:prstGeom prst="rect">
            <a:avLst/>
          </a:prstGeom>
        </p:spPr>
      </p:pic>
      <p:pic>
        <p:nvPicPr>
          <p:cNvPr id="7" name="Объект 3" descr="рис6">
            <a:extLst>
              <a:ext uri="{FF2B5EF4-FFF2-40B4-BE49-F238E27FC236}">
                <a16:creationId xmlns:a16="http://schemas.microsoft.com/office/drawing/2014/main" id="{AC552BF6-CEE2-4E90-9CC1-28691531B096}"/>
              </a:ext>
            </a:extLst>
          </p:cNvPr>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5345683" y="3237996"/>
            <a:ext cx="3429879" cy="2679192"/>
          </a:xfrm>
          <a:prstGeom prst="rect">
            <a:avLst/>
          </a:prstGeom>
          <a:noFill/>
          <a:ln>
            <a:noFill/>
          </a:ln>
        </p:spPr>
      </p:pic>
      <p:sp>
        <p:nvSpPr>
          <p:cNvPr id="8" name="Прямоугольник 7">
            <a:extLst>
              <a:ext uri="{FF2B5EF4-FFF2-40B4-BE49-F238E27FC236}">
                <a16:creationId xmlns:a16="http://schemas.microsoft.com/office/drawing/2014/main" id="{896F4816-F1F0-4D09-B59A-C1A3259849FF}"/>
              </a:ext>
            </a:extLst>
          </p:cNvPr>
          <p:cNvSpPr/>
          <p:nvPr/>
        </p:nvSpPr>
        <p:spPr>
          <a:xfrm>
            <a:off x="5267250" y="1935593"/>
            <a:ext cx="3905780" cy="1200329"/>
          </a:xfrm>
          <a:prstGeom prst="rect">
            <a:avLst/>
          </a:prstGeom>
        </p:spPr>
        <p:txBody>
          <a:bodyPr wrap="square">
            <a:spAutoFit/>
          </a:bodyPr>
          <a:lstStyle/>
          <a:p>
            <a:r>
              <a:rPr lang="ru-RU" dirty="0"/>
              <a:t>Мобильный </a:t>
            </a:r>
            <a:r>
              <a:rPr lang="ru-RU" dirty="0" err="1"/>
              <a:t>капсулятор</a:t>
            </a:r>
            <a:r>
              <a:rPr lang="ru-RU" dirty="0"/>
              <a:t>-смеситель КЦ-2 производительностью 2 куб м </a:t>
            </a:r>
            <a:r>
              <a:rPr lang="ru-RU" i="1" dirty="0" err="1"/>
              <a:t>капсимэта</a:t>
            </a:r>
            <a:r>
              <a:rPr lang="ru-RU" dirty="0"/>
              <a:t> в час для работы на строительной площадке </a:t>
            </a:r>
          </a:p>
        </p:txBody>
      </p:sp>
      <p:pic>
        <p:nvPicPr>
          <p:cNvPr id="9" name="Рисунок 8">
            <a:extLst>
              <a:ext uri="{FF2B5EF4-FFF2-40B4-BE49-F238E27FC236}">
                <a16:creationId xmlns:a16="http://schemas.microsoft.com/office/drawing/2014/main" id="{8A07CBCB-69CB-A5C9-DFB0-37AE5828E03D}"/>
              </a:ext>
            </a:extLst>
          </p:cNvPr>
          <p:cNvPicPr>
            <a:picLocks noChangeAspect="1"/>
          </p:cNvPicPr>
          <p:nvPr/>
        </p:nvPicPr>
        <p:blipFill>
          <a:blip r:embed="rId5"/>
          <a:stretch>
            <a:fillRect/>
          </a:stretch>
        </p:blipFill>
        <p:spPr>
          <a:xfrm>
            <a:off x="249566" y="265202"/>
            <a:ext cx="1524132" cy="1292464"/>
          </a:xfrm>
          <a:prstGeom prst="rect">
            <a:avLst/>
          </a:prstGeom>
        </p:spPr>
      </p:pic>
    </p:spTree>
    <p:extLst>
      <p:ext uri="{BB962C8B-B14F-4D97-AF65-F5344CB8AC3E}">
        <p14:creationId xmlns:p14="http://schemas.microsoft.com/office/powerpoint/2010/main" val="394489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73200" y="338328"/>
            <a:ext cx="7213600" cy="1252728"/>
          </a:xfrm>
        </p:spPr>
        <p:txBody>
          <a:bodyPr>
            <a:normAutofit/>
          </a:bodyPr>
          <a:lstStyle/>
          <a:p>
            <a:r>
              <a:rPr lang="ru-RU" sz="1800" dirty="0"/>
              <a:t>Строительство дома для многодетной семьи (540 </a:t>
            </a:r>
            <a:r>
              <a:rPr lang="ru-RU" sz="1800" dirty="0" err="1"/>
              <a:t>кв</a:t>
            </a:r>
            <a:r>
              <a:rPr lang="ru-RU" sz="1800" dirty="0"/>
              <a:t> м) по технологии монолитного КАПСИМЭТ, пос. Гвардейское </a:t>
            </a:r>
            <a:r>
              <a:rPr lang="ru-RU" sz="1800" dirty="0" err="1"/>
              <a:t>Калиниградской</a:t>
            </a:r>
            <a:r>
              <a:rPr lang="ru-RU" sz="1800" dirty="0"/>
              <a:t> области,2004 год</a:t>
            </a:r>
            <a:br>
              <a:rPr lang="ru-RU" sz="1800" dirty="0"/>
            </a:br>
            <a:r>
              <a:rPr lang="ru-RU" sz="1800" dirty="0"/>
              <a:t>Опалубка передвинута на верхний ярус 1-го этажа</a:t>
            </a:r>
          </a:p>
        </p:txBody>
      </p:sp>
      <p:pic>
        <p:nvPicPr>
          <p:cNvPr id="4" name="Объект 3" descr="дом10"/>
          <p:cNvPicPr>
            <a:picLocks noGrp="1"/>
          </p:cNvPicPr>
          <p:nvPr>
            <p:ph idx="1"/>
          </p:nvPr>
        </p:nvPicPr>
        <p:blipFill rotWithShape="1">
          <a:blip r:embed="rId2" cstate="print">
            <a:extLst>
              <a:ext uri="{28A0092B-C50C-407E-A947-70E740481C1C}">
                <a14:useLocalDpi xmlns:a14="http://schemas.microsoft.com/office/drawing/2010/main"/>
              </a:ext>
            </a:extLst>
          </a:blip>
          <a:srcRect l="17538" t="32591" r="62057" b="39596"/>
          <a:stretch/>
        </p:blipFill>
        <p:spPr bwMode="auto">
          <a:xfrm rot="5400000">
            <a:off x="928991" y="1182950"/>
            <a:ext cx="2770637" cy="4007473"/>
          </a:xfrm>
          <a:prstGeom prst="rect">
            <a:avLst/>
          </a:prstGeom>
          <a:noFill/>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DA3BAE49-01CC-40B2-BA6B-C6F284CFB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0872" y="1741930"/>
            <a:ext cx="4242816" cy="3182112"/>
          </a:xfrm>
          <a:prstGeom prst="rect">
            <a:avLst/>
          </a:prstGeom>
        </p:spPr>
      </p:pic>
      <p:pic>
        <p:nvPicPr>
          <p:cNvPr id="6" name="Рисунок 5">
            <a:extLst>
              <a:ext uri="{FF2B5EF4-FFF2-40B4-BE49-F238E27FC236}">
                <a16:creationId xmlns:a16="http://schemas.microsoft.com/office/drawing/2014/main" id="{7DE2D73B-8082-45F3-8246-728481BCF4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4852" y="3813044"/>
            <a:ext cx="3364992" cy="2523744"/>
          </a:xfrm>
          <a:prstGeom prst="rect">
            <a:avLst/>
          </a:prstGeom>
        </p:spPr>
      </p:pic>
      <p:sp>
        <p:nvSpPr>
          <p:cNvPr id="9" name="Прямоугольник 8">
            <a:extLst>
              <a:ext uri="{FF2B5EF4-FFF2-40B4-BE49-F238E27FC236}">
                <a16:creationId xmlns:a16="http://schemas.microsoft.com/office/drawing/2014/main" id="{A3071A74-FF8C-4187-9EEB-F3C21A58790F}"/>
              </a:ext>
            </a:extLst>
          </p:cNvPr>
          <p:cNvSpPr/>
          <p:nvPr/>
        </p:nvSpPr>
        <p:spPr>
          <a:xfrm>
            <a:off x="5815584" y="5074916"/>
            <a:ext cx="3118103" cy="1200329"/>
          </a:xfrm>
          <a:prstGeom prst="rect">
            <a:avLst/>
          </a:prstGeom>
        </p:spPr>
        <p:txBody>
          <a:bodyPr wrap="square">
            <a:spAutoFit/>
          </a:bodyPr>
          <a:lstStyle/>
          <a:p>
            <a:r>
              <a:rPr lang="ru-RU" b="1" dirty="0"/>
              <a:t>2022 год. Многодетная семья встречает и благодарит строителей своего уютного дома</a:t>
            </a:r>
          </a:p>
        </p:txBody>
      </p:sp>
      <p:pic>
        <p:nvPicPr>
          <p:cNvPr id="5" name="Рисунок 4">
            <a:extLst>
              <a:ext uri="{FF2B5EF4-FFF2-40B4-BE49-F238E27FC236}">
                <a16:creationId xmlns:a16="http://schemas.microsoft.com/office/drawing/2014/main" id="{19A9C502-2CC1-91B4-C85D-08830579F4F2}"/>
              </a:ext>
            </a:extLst>
          </p:cNvPr>
          <p:cNvPicPr>
            <a:picLocks noChangeAspect="1"/>
          </p:cNvPicPr>
          <p:nvPr/>
        </p:nvPicPr>
        <p:blipFill>
          <a:blip r:embed="rId5"/>
          <a:stretch>
            <a:fillRect/>
          </a:stretch>
        </p:blipFill>
        <p:spPr>
          <a:xfrm>
            <a:off x="197305" y="298592"/>
            <a:ext cx="1524132" cy="1292464"/>
          </a:xfrm>
          <a:prstGeom prst="rect">
            <a:avLst/>
          </a:prstGeom>
        </p:spPr>
      </p:pic>
    </p:spTree>
    <p:extLst>
      <p:ext uri="{BB962C8B-B14F-4D97-AF65-F5344CB8AC3E}">
        <p14:creationId xmlns:p14="http://schemas.microsoft.com/office/powerpoint/2010/main" val="741627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61875" y="493776"/>
            <a:ext cx="7032715" cy="1252728"/>
          </a:xfrm>
        </p:spPr>
        <p:txBody>
          <a:bodyPr/>
          <a:lstStyle/>
          <a:p>
            <a:r>
              <a:rPr lang="ru-RU" sz="2500" dirty="0"/>
              <a:t>Дом в  два этажа по архитектурно-строительной ИМЭТ. Зеленый городок Московской области.</a:t>
            </a:r>
            <a:endParaRPr lang="ru-RU" dirty="0"/>
          </a:p>
        </p:txBody>
      </p:sp>
      <p:pic>
        <p:nvPicPr>
          <p:cNvPr id="4" name="Рисунок 3" descr="C:\Users\Марсель\AppData\Local\Temp\Rar$DIa0.752\DSCN1012.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4608" y="2248525"/>
            <a:ext cx="4041648" cy="3768227"/>
          </a:xfrm>
          <a:prstGeom prst="rect">
            <a:avLst/>
          </a:prstGeom>
          <a:noFill/>
          <a:ln>
            <a:noFill/>
          </a:ln>
        </p:spPr>
      </p:pic>
      <p:pic>
        <p:nvPicPr>
          <p:cNvPr id="6" name="Рисунок 5" descr="C:\Users\Марсель\AppData\Local\Temp\Rar$DIa0.531\DSCN0311.JPG">
            <a:extLst>
              <a:ext uri="{FF2B5EF4-FFF2-40B4-BE49-F238E27FC236}">
                <a16:creationId xmlns:a16="http://schemas.microsoft.com/office/drawing/2014/main" id="{C2826F65-C3FE-4C53-91E2-6F8D2C4CFB9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744" y="2248525"/>
            <a:ext cx="4471415" cy="3768227"/>
          </a:xfrm>
          <a:prstGeom prst="rect">
            <a:avLst/>
          </a:prstGeom>
          <a:noFill/>
          <a:ln>
            <a:noFill/>
          </a:ln>
        </p:spPr>
      </p:pic>
      <p:pic>
        <p:nvPicPr>
          <p:cNvPr id="2" name="Рисунок 1">
            <a:extLst>
              <a:ext uri="{FF2B5EF4-FFF2-40B4-BE49-F238E27FC236}">
                <a16:creationId xmlns:a16="http://schemas.microsoft.com/office/drawing/2014/main" id="{D79F92DD-E1CC-07BC-802D-396F3373006F}"/>
              </a:ext>
            </a:extLst>
          </p:cNvPr>
          <p:cNvPicPr>
            <a:picLocks noChangeAspect="1"/>
          </p:cNvPicPr>
          <p:nvPr/>
        </p:nvPicPr>
        <p:blipFill>
          <a:blip r:embed="rId4"/>
          <a:stretch>
            <a:fillRect/>
          </a:stretch>
        </p:blipFill>
        <p:spPr>
          <a:xfrm>
            <a:off x="237744" y="274152"/>
            <a:ext cx="1524132" cy="1292464"/>
          </a:xfrm>
          <a:prstGeom prst="rect">
            <a:avLst/>
          </a:prstGeom>
        </p:spPr>
      </p:pic>
    </p:spTree>
    <p:extLst>
      <p:ext uri="{BB962C8B-B14F-4D97-AF65-F5344CB8AC3E}">
        <p14:creationId xmlns:p14="http://schemas.microsoft.com/office/powerpoint/2010/main" val="1714799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3044952"/>
            <a:ext cx="7408333" cy="3355847"/>
          </a:xfrm>
        </p:spPr>
        <p:txBody>
          <a:bodyPr/>
          <a:lstStyle/>
          <a:p>
            <a:endParaRPr lang="ru-RU" dirty="0"/>
          </a:p>
        </p:txBody>
      </p:sp>
      <p:sp>
        <p:nvSpPr>
          <p:cNvPr id="3" name="Заголовок 2"/>
          <p:cNvSpPr>
            <a:spLocks noGrp="1"/>
          </p:cNvSpPr>
          <p:nvPr>
            <p:ph type="title"/>
          </p:nvPr>
        </p:nvSpPr>
        <p:spPr>
          <a:xfrm>
            <a:off x="1874520" y="338328"/>
            <a:ext cx="7042195" cy="1252728"/>
          </a:xfrm>
        </p:spPr>
        <p:txBody>
          <a:bodyPr>
            <a:normAutofit fontScale="90000"/>
          </a:bodyPr>
          <a:lstStyle/>
          <a:p>
            <a:r>
              <a:rPr lang="ru-RU" sz="2800" dirty="0"/>
              <a:t>Кладка здания стены дома из крупногабаритных блоков (140 Х 40 Х 30) - КАПСИМЭТ</a:t>
            </a:r>
          </a:p>
        </p:txBody>
      </p:sp>
      <p:pic>
        <p:nvPicPr>
          <p:cNvPr id="1026" name="Picture 2" descr="P708042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7008" y="2075688"/>
            <a:ext cx="6812280" cy="41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E543590F-6E0E-7E60-EC33-D2281E5B93A3}"/>
              </a:ext>
            </a:extLst>
          </p:cNvPr>
          <p:cNvPicPr>
            <a:picLocks noChangeAspect="1"/>
          </p:cNvPicPr>
          <p:nvPr/>
        </p:nvPicPr>
        <p:blipFill>
          <a:blip r:embed="rId3"/>
          <a:stretch>
            <a:fillRect/>
          </a:stretch>
        </p:blipFill>
        <p:spPr>
          <a:xfrm>
            <a:off x="227285" y="189470"/>
            <a:ext cx="1524132" cy="1292464"/>
          </a:xfrm>
          <a:prstGeom prst="rect">
            <a:avLst/>
          </a:prstGeom>
        </p:spPr>
      </p:pic>
    </p:spTree>
    <p:extLst>
      <p:ext uri="{BB962C8B-B14F-4D97-AF65-F5344CB8AC3E}">
        <p14:creationId xmlns:p14="http://schemas.microsoft.com/office/powerpoint/2010/main" val="104565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389888"/>
            <a:ext cx="7408333" cy="5065776"/>
          </a:xfrm>
        </p:spPr>
        <p:txBody>
          <a:bodyPr/>
          <a:lstStyle/>
          <a:p>
            <a:endParaRPr lang="ru-RU" dirty="0"/>
          </a:p>
        </p:txBody>
      </p:sp>
      <p:sp>
        <p:nvSpPr>
          <p:cNvPr id="3" name="Заголовок 2"/>
          <p:cNvSpPr>
            <a:spLocks noGrp="1"/>
          </p:cNvSpPr>
          <p:nvPr>
            <p:ph type="title"/>
          </p:nvPr>
        </p:nvSpPr>
        <p:spPr>
          <a:xfrm>
            <a:off x="1947333" y="338328"/>
            <a:ext cx="6739466" cy="1252728"/>
          </a:xfrm>
        </p:spPr>
        <p:txBody>
          <a:bodyPr>
            <a:normAutofit fontScale="90000"/>
          </a:bodyPr>
          <a:lstStyle/>
          <a:p>
            <a:r>
              <a:rPr lang="ru-RU" sz="2800" dirty="0"/>
              <a:t>Энергосберегающий  дом по технологии </a:t>
            </a:r>
            <a:r>
              <a:rPr lang="ru-RU" sz="2800" dirty="0" err="1"/>
              <a:t>капсимэт</a:t>
            </a:r>
            <a:r>
              <a:rPr lang="ru-RU" sz="2800" dirty="0"/>
              <a:t> (крупногабаритные блоки) в </a:t>
            </a:r>
            <a:r>
              <a:rPr lang="ru-RU" sz="2800" dirty="0" err="1"/>
              <a:t>г.Зубцовск</a:t>
            </a:r>
            <a:r>
              <a:rPr lang="ru-RU" sz="2800" dirty="0"/>
              <a:t> Тверской области ,2012 г.</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1837944"/>
            <a:ext cx="6389372" cy="461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a:extLst>
              <a:ext uri="{FF2B5EF4-FFF2-40B4-BE49-F238E27FC236}">
                <a16:creationId xmlns:a16="http://schemas.microsoft.com/office/drawing/2014/main" id="{2E3CC6A8-3000-10B2-3EE0-DC78A1A35A87}"/>
              </a:ext>
            </a:extLst>
          </p:cNvPr>
          <p:cNvPicPr>
            <a:picLocks noChangeAspect="1"/>
          </p:cNvPicPr>
          <p:nvPr/>
        </p:nvPicPr>
        <p:blipFill>
          <a:blip r:embed="rId3"/>
          <a:stretch>
            <a:fillRect/>
          </a:stretch>
        </p:blipFill>
        <p:spPr>
          <a:xfrm>
            <a:off x="110001" y="298592"/>
            <a:ext cx="1524132" cy="1292464"/>
          </a:xfrm>
          <a:prstGeom prst="rect">
            <a:avLst/>
          </a:prstGeom>
        </p:spPr>
      </p:pic>
    </p:spTree>
    <p:extLst>
      <p:ext uri="{BB962C8B-B14F-4D97-AF65-F5344CB8AC3E}">
        <p14:creationId xmlns:p14="http://schemas.microsoft.com/office/powerpoint/2010/main" val="1516703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04113" y="-548640"/>
            <a:ext cx="7326951" cy="2094937"/>
          </a:xfrm>
        </p:spPr>
        <p:txBody>
          <a:bodyPr>
            <a:normAutofit fontScale="90000"/>
          </a:bodyPr>
          <a:lstStyle/>
          <a:p>
            <a:pPr algn="l"/>
            <a:br>
              <a:rPr lang="ru-RU" sz="2300" b="1" dirty="0"/>
            </a:br>
            <a:br>
              <a:rPr lang="ru-RU" sz="2300" b="1" dirty="0"/>
            </a:br>
            <a:br>
              <a:rPr lang="ru-RU" sz="2300" b="1" dirty="0"/>
            </a:br>
            <a:br>
              <a:rPr lang="ru-RU" sz="2300" b="1" dirty="0"/>
            </a:br>
            <a:br>
              <a:rPr lang="ru-RU" sz="2300" b="1" dirty="0"/>
            </a:br>
            <a:r>
              <a:rPr lang="ru-RU" sz="2200" b="1" dirty="0">
                <a:solidFill>
                  <a:schemeClr val="tx1"/>
                </a:solidFill>
              </a:rPr>
              <a:t>Характерные фото зерен  портландцемента  и </a:t>
            </a:r>
            <a:r>
              <a:rPr lang="ru-RU" sz="2200" b="1" dirty="0" err="1">
                <a:solidFill>
                  <a:schemeClr val="tx1"/>
                </a:solidFill>
              </a:rPr>
              <a:t>наноцемента</a:t>
            </a:r>
            <a:br>
              <a:rPr lang="ru-RU" sz="2200" b="1" dirty="0">
                <a:solidFill>
                  <a:schemeClr val="tx1"/>
                </a:solidFill>
              </a:rPr>
            </a:br>
            <a:r>
              <a:rPr lang="ru-RU" sz="2200" b="1" dirty="0">
                <a:solidFill>
                  <a:schemeClr val="tx1"/>
                </a:solidFill>
              </a:rPr>
              <a:t>Электронно-микроскопические снимки. Масштаб на фото. </a:t>
            </a:r>
            <a:br>
              <a:rPr lang="ru-RU" sz="2200" b="1" dirty="0">
                <a:solidFill>
                  <a:schemeClr val="tx1"/>
                </a:solidFill>
              </a:rPr>
            </a:br>
            <a:r>
              <a:rPr lang="ru-RU" sz="2200" b="1" dirty="0">
                <a:solidFill>
                  <a:schemeClr val="tx1"/>
                </a:solidFill>
              </a:rPr>
              <a:t>  </a:t>
            </a:r>
            <a:br>
              <a:rPr lang="ru-RU" sz="2200" b="1" dirty="0">
                <a:solidFill>
                  <a:schemeClr val="tx1"/>
                </a:solidFill>
              </a:rPr>
            </a:br>
            <a:r>
              <a:rPr lang="ru-RU" sz="3600" b="1" dirty="0"/>
              <a:t>   </a:t>
            </a:r>
            <a:r>
              <a:rPr lang="ru-RU" sz="2400" b="1" dirty="0"/>
              <a:t>                                                                                                                             </a:t>
            </a:r>
          </a:p>
        </p:txBody>
      </p:sp>
      <p:sp>
        <p:nvSpPr>
          <p:cNvPr id="7" name="Содержимое 4"/>
          <p:cNvSpPr txBox="1">
            <a:spLocks/>
          </p:cNvSpPr>
          <p:nvPr/>
        </p:nvSpPr>
        <p:spPr>
          <a:xfrm>
            <a:off x="467544" y="1340768"/>
            <a:ext cx="8219256"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1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161083247"/>
              </p:ext>
            </p:extLst>
          </p:nvPr>
        </p:nvGraphicFramePr>
        <p:xfrm>
          <a:off x="516359" y="1744394"/>
          <a:ext cx="8363521" cy="4993702"/>
        </p:xfrm>
        <a:graphic>
          <a:graphicData uri="http://schemas.openxmlformats.org/drawingml/2006/table">
            <a:tbl>
              <a:tblPr/>
              <a:tblGrid>
                <a:gridCol w="8363521">
                  <a:extLst>
                    <a:ext uri="{9D8B030D-6E8A-4147-A177-3AD203B41FA5}">
                      <a16:colId xmlns:a16="http://schemas.microsoft.com/office/drawing/2014/main" val="20000"/>
                    </a:ext>
                  </a:extLst>
                </a:gridCol>
              </a:tblGrid>
              <a:tr h="4475542">
                <a:tc>
                  <a:txBody>
                    <a:bodyPr/>
                    <a:lstStyle/>
                    <a:p>
                      <a:r>
                        <a:rPr lang="ru-RU" sz="1800" b="1" kern="1200" dirty="0">
                          <a:solidFill>
                            <a:schemeClr val="tx1"/>
                          </a:solidFill>
                          <a:effectLst/>
                          <a:latin typeface="+mn-lt"/>
                          <a:ea typeface="+mn-ea"/>
                          <a:cs typeface="+mn-cs"/>
                        </a:rPr>
                        <a:t> </a:t>
                      </a: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6188">
                <a:tc>
                  <a:txBody>
                    <a:bodyPr/>
                    <a:lstStyle/>
                    <a:p>
                      <a:r>
                        <a:rPr lang="ru-RU" sz="2800" b="1" dirty="0">
                          <a:solidFill>
                            <a:schemeClr val="tx1"/>
                          </a:solidFill>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val="10001"/>
                  </a:ext>
                </a:extLst>
              </a:tr>
            </a:tbl>
          </a:graphicData>
        </a:graphic>
      </p:graphicFrame>
      <p:pic>
        <p:nvPicPr>
          <p:cNvPr id="9" name="Рисунок 8"/>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2678" y="1949923"/>
            <a:ext cx="4022938" cy="3223863"/>
          </a:xfrm>
          <a:prstGeom prst="rect">
            <a:avLst/>
          </a:prstGeom>
          <a:noFill/>
          <a:ln>
            <a:noFill/>
          </a:ln>
        </p:spPr>
      </p:pic>
      <p:pic>
        <p:nvPicPr>
          <p:cNvPr id="10" name="Рисунок 9"/>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359" y="1949923"/>
            <a:ext cx="3914964" cy="3223863"/>
          </a:xfrm>
          <a:prstGeom prst="rect">
            <a:avLst/>
          </a:prstGeom>
          <a:noFill/>
          <a:ln>
            <a:noFill/>
          </a:ln>
        </p:spPr>
      </p:pic>
      <p:sp>
        <p:nvSpPr>
          <p:cNvPr id="2" name="TextBox 1"/>
          <p:cNvSpPr txBox="1"/>
          <p:nvPr/>
        </p:nvSpPr>
        <p:spPr>
          <a:xfrm>
            <a:off x="1119549" y="5402956"/>
            <a:ext cx="3077468" cy="369332"/>
          </a:xfrm>
          <a:prstGeom prst="rect">
            <a:avLst/>
          </a:prstGeom>
          <a:noFill/>
        </p:spPr>
        <p:txBody>
          <a:bodyPr wrap="square" rtlCol="0">
            <a:spAutoFit/>
          </a:bodyPr>
          <a:lstStyle/>
          <a:p>
            <a:r>
              <a:rPr lang="ru-RU" b="1" dirty="0"/>
              <a:t>Частичка портландцемента</a:t>
            </a:r>
          </a:p>
        </p:txBody>
      </p:sp>
      <p:sp>
        <p:nvSpPr>
          <p:cNvPr id="3" name="TextBox 2"/>
          <p:cNvSpPr txBox="1"/>
          <p:nvPr/>
        </p:nvSpPr>
        <p:spPr>
          <a:xfrm>
            <a:off x="4946984" y="5359400"/>
            <a:ext cx="4197016" cy="646331"/>
          </a:xfrm>
          <a:prstGeom prst="rect">
            <a:avLst/>
          </a:prstGeom>
          <a:noFill/>
        </p:spPr>
        <p:txBody>
          <a:bodyPr wrap="square" rtlCol="0">
            <a:spAutoFit/>
          </a:bodyPr>
          <a:lstStyle/>
          <a:p>
            <a:r>
              <a:rPr lang="ru-RU" b="1" dirty="0"/>
              <a:t>Частичка </a:t>
            </a:r>
            <a:r>
              <a:rPr lang="ru-RU" b="1" dirty="0" err="1"/>
              <a:t>наноцемента</a:t>
            </a:r>
            <a:r>
              <a:rPr lang="ru-RU" b="1" dirty="0"/>
              <a:t>.  Показана толщина </a:t>
            </a:r>
            <a:r>
              <a:rPr lang="ru-RU" b="1" dirty="0" err="1"/>
              <a:t>нанооболочки</a:t>
            </a:r>
            <a:r>
              <a:rPr lang="ru-RU" b="1" dirty="0"/>
              <a:t>.</a:t>
            </a:r>
          </a:p>
        </p:txBody>
      </p:sp>
      <p:pic>
        <p:nvPicPr>
          <p:cNvPr id="12" name="Рисунок 11"/>
          <p:cNvPicPr>
            <a:picLocks noChangeAspect="1"/>
          </p:cNvPicPr>
          <p:nvPr/>
        </p:nvPicPr>
        <p:blipFill rotWithShape="1">
          <a:blip r:embed="rId4" cstate="email">
            <a:extLst>
              <a:ext uri="{28A0092B-C50C-407E-A947-70E740481C1C}">
                <a14:useLocalDpi xmlns:a14="http://schemas.microsoft.com/office/drawing/2010/main"/>
              </a:ext>
            </a:extLst>
          </a:blip>
          <a:srcRect l="49590"/>
          <a:stretch/>
        </p:blipFill>
        <p:spPr>
          <a:xfrm>
            <a:off x="205583" y="239151"/>
            <a:ext cx="1298530" cy="1101617"/>
          </a:xfrm>
          <a:prstGeom prst="rect">
            <a:avLst/>
          </a:prstGeom>
        </p:spPr>
      </p:pic>
    </p:spTree>
    <p:extLst>
      <p:ext uri="{BB962C8B-B14F-4D97-AF65-F5344CB8AC3E}">
        <p14:creationId xmlns:p14="http://schemas.microsoft.com/office/powerpoint/2010/main" val="66888723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sz="2800" dirty="0"/>
              <a:t>Новые трубобетонные конструкции</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898213" y="1630792"/>
            <a:ext cx="2923510" cy="347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Марсель\Desktop\сканирование0051.jpg"/>
          <p:cNvPicPr/>
          <p:nvPr/>
        </p:nvPicPr>
        <p:blipFill rotWithShape="1">
          <a:blip r:embed="rId4" cstate="email">
            <a:extLst>
              <a:ext uri="{28A0092B-C50C-407E-A947-70E740481C1C}">
                <a14:useLocalDpi xmlns:a14="http://schemas.microsoft.com/office/drawing/2010/main"/>
              </a:ext>
            </a:extLst>
          </a:blip>
          <a:srcRect l="29075" t="56197" r="19906" b="14974"/>
          <a:stretch/>
        </p:blipFill>
        <p:spPr bwMode="auto">
          <a:xfrm>
            <a:off x="4572000" y="1650602"/>
            <a:ext cx="4017352" cy="3249025"/>
          </a:xfrm>
          <a:prstGeom prst="rect">
            <a:avLst/>
          </a:prstGeom>
          <a:noFill/>
          <a:ln>
            <a:noFill/>
          </a:ln>
          <a:extLst>
            <a:ext uri="{53640926-AAD7-44D8-BBD7-CCE9431645EC}">
              <a14:shadowObscured xmlns:a14="http://schemas.microsoft.com/office/drawing/2010/main"/>
            </a:ext>
          </a:extLst>
        </p:spPr>
      </p:pic>
      <p:sp>
        <p:nvSpPr>
          <p:cNvPr id="2" name="Прямоугольник 1"/>
          <p:cNvSpPr/>
          <p:nvPr/>
        </p:nvSpPr>
        <p:spPr>
          <a:xfrm flipH="1">
            <a:off x="585787" y="5267944"/>
            <a:ext cx="7863269" cy="1754326"/>
          </a:xfrm>
          <a:prstGeom prst="rect">
            <a:avLst/>
          </a:prstGeom>
        </p:spPr>
        <p:txBody>
          <a:bodyPr wrap="square">
            <a:spAutoFit/>
          </a:bodyPr>
          <a:lstStyle/>
          <a:p>
            <a:endParaRPr lang="ru-RU" dirty="0"/>
          </a:p>
          <a:p>
            <a:r>
              <a:rPr lang="ru-RU" dirty="0"/>
              <a:t>Сопряжение </a:t>
            </a:r>
            <a:r>
              <a:rPr lang="ru-RU" dirty="0" err="1"/>
              <a:t>трубобетона</a:t>
            </a:r>
            <a:r>
              <a:rPr lang="ru-RU" dirty="0"/>
              <a:t>  с перекрытием                 Опорная пластина с  </a:t>
            </a:r>
          </a:p>
          <a:p>
            <a:r>
              <a:rPr lang="ru-RU" dirty="0"/>
              <a:t>                                                                                               трубобетонной  колонной (скрытые  ригели)  в  строящемся здании             в   перекрытии высотного</a:t>
            </a:r>
          </a:p>
          <a:p>
            <a:r>
              <a:rPr lang="ru-RU" dirty="0"/>
              <a:t>                                                                                                 здания  при сборном </a:t>
            </a:r>
          </a:p>
          <a:p>
            <a:r>
              <a:rPr lang="ru-RU" dirty="0"/>
              <a:t>                                                                                                          строительстве</a:t>
            </a:r>
          </a:p>
        </p:txBody>
      </p:sp>
      <p:pic>
        <p:nvPicPr>
          <p:cNvPr id="3" name="Рисунок 2">
            <a:extLst>
              <a:ext uri="{FF2B5EF4-FFF2-40B4-BE49-F238E27FC236}">
                <a16:creationId xmlns:a16="http://schemas.microsoft.com/office/drawing/2014/main" id="{A92E602B-21DA-C71A-BD70-47F39D086ED2}"/>
              </a:ext>
            </a:extLst>
          </p:cNvPr>
          <p:cNvPicPr>
            <a:picLocks noChangeAspect="1"/>
          </p:cNvPicPr>
          <p:nvPr/>
        </p:nvPicPr>
        <p:blipFill>
          <a:blip r:embed="rId5"/>
          <a:stretch>
            <a:fillRect/>
          </a:stretch>
        </p:blipFill>
        <p:spPr>
          <a:xfrm>
            <a:off x="147936" y="278781"/>
            <a:ext cx="1524132" cy="1292464"/>
          </a:xfrm>
          <a:prstGeom prst="rect">
            <a:avLst/>
          </a:prstGeom>
        </p:spPr>
      </p:pic>
    </p:spTree>
    <p:extLst>
      <p:ext uri="{BB962C8B-B14F-4D97-AF65-F5344CB8AC3E}">
        <p14:creationId xmlns:p14="http://schemas.microsoft.com/office/powerpoint/2010/main" val="1487466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hlinkClick r:id="rId2"/>
            <a:extLst>
              <a:ext uri="{FF2B5EF4-FFF2-40B4-BE49-F238E27FC236}">
                <a16:creationId xmlns:a16="http://schemas.microsoft.com/office/drawing/2014/main" id="{31022B52-ED47-6DC6-56EA-339CCAF4329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5127" y="2000250"/>
            <a:ext cx="2589022" cy="3447011"/>
          </a:xfrm>
          <a:noFill/>
          <a:ln>
            <a:noFill/>
          </a:ln>
        </p:spPr>
      </p:pic>
      <p:sp>
        <p:nvSpPr>
          <p:cNvPr id="3" name="Заголовок 2">
            <a:extLst>
              <a:ext uri="{FF2B5EF4-FFF2-40B4-BE49-F238E27FC236}">
                <a16:creationId xmlns:a16="http://schemas.microsoft.com/office/drawing/2014/main" id="{70026035-8873-463C-79B2-FE197D108FA1}"/>
              </a:ext>
            </a:extLst>
          </p:cNvPr>
          <p:cNvSpPr>
            <a:spLocks noGrp="1"/>
          </p:cNvSpPr>
          <p:nvPr>
            <p:ph type="title"/>
          </p:nvPr>
        </p:nvSpPr>
        <p:spPr>
          <a:xfrm>
            <a:off x="1895474" y="338138"/>
            <a:ext cx="6791325" cy="1252537"/>
          </a:xfrm>
        </p:spPr>
        <p:txBody>
          <a:bodyPr>
            <a:normAutofit/>
          </a:bodyPr>
          <a:lstStyle/>
          <a:p>
            <a:r>
              <a:rPr lang="ru-RU" sz="2000" dirty="0"/>
              <a:t>УСПЕШНОЕ ПРИМЕНЕНИЕ ТРУБОБЕТОНА В МИРЕ</a:t>
            </a:r>
            <a:br>
              <a:rPr lang="ru-RU" sz="2000" dirty="0"/>
            </a:br>
            <a:r>
              <a:rPr lang="ru-RU" sz="2000" dirty="0"/>
              <a:t>(РОССИЯ-САНКТ-ПЕТЕРБУРГ,США,КНР) </a:t>
            </a:r>
          </a:p>
        </p:txBody>
      </p:sp>
      <p:pic>
        <p:nvPicPr>
          <p:cNvPr id="7" name="Рисунок 6">
            <a:extLst>
              <a:ext uri="{FF2B5EF4-FFF2-40B4-BE49-F238E27FC236}">
                <a16:creationId xmlns:a16="http://schemas.microsoft.com/office/drawing/2014/main" id="{B37BBA3E-6915-44F6-87CA-550C56A778A4}"/>
              </a:ext>
            </a:extLst>
          </p:cNvPr>
          <p:cNvPicPr>
            <a:picLocks noChangeAspect="1"/>
          </p:cNvPicPr>
          <p:nvPr/>
        </p:nvPicPr>
        <p:blipFill>
          <a:blip r:embed="rId4"/>
          <a:stretch>
            <a:fillRect/>
          </a:stretch>
        </p:blipFill>
        <p:spPr>
          <a:xfrm>
            <a:off x="240877" y="409574"/>
            <a:ext cx="1393256" cy="1181481"/>
          </a:xfrm>
          <a:prstGeom prst="rect">
            <a:avLst/>
          </a:prstGeom>
        </p:spPr>
      </p:pic>
      <p:pic>
        <p:nvPicPr>
          <p:cNvPr id="2" name="Рисунок 1">
            <a:hlinkClick r:id="rId5"/>
            <a:extLst>
              <a:ext uri="{FF2B5EF4-FFF2-40B4-BE49-F238E27FC236}">
                <a16:creationId xmlns:a16="http://schemas.microsoft.com/office/drawing/2014/main" id="{294C3D07-0545-CCE2-620F-F8AF76F9BDA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6453" y="2000251"/>
            <a:ext cx="2589022" cy="3452028"/>
          </a:xfrm>
          <a:prstGeom prst="rect">
            <a:avLst/>
          </a:prstGeom>
          <a:noFill/>
          <a:ln>
            <a:noFill/>
          </a:ln>
        </p:spPr>
      </p:pic>
      <p:pic>
        <p:nvPicPr>
          <p:cNvPr id="5" name="Рисунок 4">
            <a:hlinkClick r:id="rId7"/>
            <a:extLst>
              <a:ext uri="{FF2B5EF4-FFF2-40B4-BE49-F238E27FC236}">
                <a16:creationId xmlns:a16="http://schemas.microsoft.com/office/drawing/2014/main" id="{09758445-9F5E-746C-DF17-3B191D3ADF37}"/>
              </a:ext>
            </a:extLst>
          </p:cNvPr>
          <p:cNvPicPr>
            <a:picLocks noChangeAspect="1"/>
          </p:cNvPicPr>
          <p:nvPr/>
        </p:nvPicPr>
        <p:blipFill rotWithShape="1">
          <a:blip r:embed="rId8">
            <a:extLst>
              <a:ext uri="{28A0092B-C50C-407E-A947-70E740481C1C}">
                <a14:useLocalDpi xmlns:a14="http://schemas.microsoft.com/office/drawing/2010/main" val="0"/>
              </a:ext>
            </a:extLst>
          </a:blip>
          <a:srcRect r="53086"/>
          <a:stretch/>
        </p:blipFill>
        <p:spPr bwMode="auto">
          <a:xfrm>
            <a:off x="5967778" y="2000251"/>
            <a:ext cx="2823797" cy="34520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8964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59466" y="404664"/>
            <a:ext cx="6800965" cy="966936"/>
          </a:xfrm>
        </p:spPr>
        <p:txBody>
          <a:bodyPr>
            <a:noAutofit/>
          </a:bodyPr>
          <a:lstStyle/>
          <a:p>
            <a:pPr algn="ctr"/>
            <a:r>
              <a:rPr lang="ru-RU" sz="2000" b="1" dirty="0"/>
              <a:t>ЕСЛИ  БЫ ЭДЕЛЬВЕЙС В МОСКВЕ  БЫЛ  ПОСТРОЕН  ИЗ  ТРУБОБЕТОНА :  СРАВНИТЕЛЬНЫЙ  РАСЧЕТ</a:t>
            </a:r>
          </a:p>
        </p:txBody>
      </p:sp>
      <p:pic>
        <p:nvPicPr>
          <p:cNvPr id="4" name="Picture 15"/>
          <p:cNvPicPr>
            <a:picLocks noGrp="1"/>
          </p:cNvPicPr>
          <p:nvPr>
            <p:ph idx="1"/>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t="16458"/>
          <a:stretch/>
        </p:blipFill>
        <p:spPr bwMode="auto">
          <a:xfrm>
            <a:off x="480335" y="1371600"/>
            <a:ext cx="8196940" cy="4278314"/>
          </a:xfrm>
          <a:prstGeom prst="rect">
            <a:avLst/>
          </a:prstGeom>
          <a:noFill/>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951E4BFF-6C19-79CD-CF4F-0B59E0E4ADD9}"/>
              </a:ext>
            </a:extLst>
          </p:cNvPr>
          <p:cNvPicPr>
            <a:picLocks noChangeAspect="1"/>
          </p:cNvPicPr>
          <p:nvPr/>
        </p:nvPicPr>
        <p:blipFill>
          <a:blip r:embed="rId3"/>
          <a:stretch>
            <a:fillRect/>
          </a:stretch>
        </p:blipFill>
        <p:spPr>
          <a:xfrm>
            <a:off x="-78497" y="0"/>
            <a:ext cx="1524132" cy="1292464"/>
          </a:xfrm>
          <a:prstGeom prst="rect">
            <a:avLst/>
          </a:prstGeom>
        </p:spPr>
      </p:pic>
    </p:spTree>
    <p:extLst>
      <p:ext uri="{BB962C8B-B14F-4D97-AF65-F5344CB8AC3E}">
        <p14:creationId xmlns:p14="http://schemas.microsoft.com/office/powerpoint/2010/main" val="1301010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284A9A-4C9C-904C-BF19-0228C415B3CE}"/>
              </a:ext>
            </a:extLst>
          </p:cNvPr>
          <p:cNvSpPr>
            <a:spLocks noGrp="1"/>
          </p:cNvSpPr>
          <p:nvPr>
            <p:ph type="title"/>
          </p:nvPr>
        </p:nvSpPr>
        <p:spPr>
          <a:xfrm>
            <a:off x="1323975" y="152718"/>
            <a:ext cx="7486649" cy="675957"/>
          </a:xfrm>
        </p:spPr>
        <p:txBody>
          <a:bodyPr>
            <a:normAutofit/>
          </a:bodyPr>
          <a:lstStyle/>
          <a:p>
            <a:pPr algn="ctr"/>
            <a:r>
              <a:rPr lang="ru-RU" sz="1800" dirty="0"/>
              <a:t>ПРЕОДОЛЕНИЕ  СТЕРЕОТИПА  РОССИИ – </a:t>
            </a:r>
            <a:br>
              <a:rPr lang="ru-RU" sz="1800" dirty="0"/>
            </a:br>
            <a:r>
              <a:rPr lang="ru-RU" sz="1800" dirty="0"/>
              <a:t>ДУРАКИ И ДОРОГИ</a:t>
            </a:r>
          </a:p>
        </p:txBody>
      </p:sp>
      <p:sp>
        <p:nvSpPr>
          <p:cNvPr id="3" name="Объект 2">
            <a:extLst>
              <a:ext uri="{FF2B5EF4-FFF2-40B4-BE49-F238E27FC236}">
                <a16:creationId xmlns:a16="http://schemas.microsoft.com/office/drawing/2014/main" id="{94842B67-AC33-52C0-685D-DE0DF1A8CE3F}"/>
              </a:ext>
            </a:extLst>
          </p:cNvPr>
          <p:cNvSpPr>
            <a:spLocks noGrp="1"/>
          </p:cNvSpPr>
          <p:nvPr>
            <p:ph idx="1"/>
          </p:nvPr>
        </p:nvSpPr>
        <p:spPr>
          <a:xfrm>
            <a:off x="314325" y="1200150"/>
            <a:ext cx="8372475" cy="4926013"/>
          </a:xfrm>
        </p:spPr>
        <p:txBody>
          <a:bodyPr>
            <a:normAutofit fontScale="92500" lnSpcReduction="20000"/>
          </a:bodyPr>
          <a:lstStyle/>
          <a:p>
            <a:r>
              <a:rPr lang="ru-RU" dirty="0"/>
              <a:t>     В настоящее время строительство  в самой большой стране в мире  так нужных автомобильных  и железнодорожных магистралей, метрополитена, аэродромных полос, площадей и инженерных сооружений ведется по устаревшим технологиям 20 века  с применением  асфальтобетона, монолитного бетона  и конструкций  из железобетона и  т.п.…</a:t>
            </a:r>
          </a:p>
          <a:p>
            <a:r>
              <a:rPr lang="ru-RU" dirty="0"/>
              <a:t>     Объективно :</a:t>
            </a:r>
            <a:r>
              <a:rPr lang="ru-RU" sz="1800" dirty="0">
                <a:effectLst/>
                <a:latin typeface="Calibri" panose="020F0502020204030204" pitchFamily="34" charset="0"/>
                <a:ea typeface="DengXian" panose="02010600030101010101" pitchFamily="2" charset="-122"/>
                <a:cs typeface="Times New Roman" panose="02020603050405020304" pitchFamily="18" charset="0"/>
              </a:rPr>
              <a:t>Технология монолитного строительства цементобетонных дорог, а тем более асфальтобетонных, радикально усложняются неблагоприятными почвами страны в сочетании с холодным климатом. Россия самая большая страна в мире по территории,65 % ее поверхности покрыто вечной мерзлотой, а 86 % остальной части покрыты глинистыми водонасыщенными грунтами, подверженными замораживанию и оттаиванию, что делает их наиболее непригодными в мире для строительства дорог. </a:t>
            </a:r>
          </a:p>
          <a:p>
            <a:r>
              <a:rPr lang="ru-RU" sz="1800" dirty="0">
                <a:effectLst/>
                <a:latin typeface="Calibri" panose="020F0502020204030204" pitchFamily="34" charset="0"/>
                <a:ea typeface="DengXian" panose="02010600030101010101" pitchFamily="2" charset="-122"/>
                <a:cs typeface="Times New Roman" panose="02020603050405020304" pitchFamily="18" charset="0"/>
              </a:rPr>
              <a:t>       Вследствие нестабильности несущей способности ,напряжения в замерзающих подпочвенных водонасыщенных слоях достигают 2000 кг/см2 , при этом несущие основания автомобильных дорог с твердым покрытием деформируются и  разруша</a:t>
            </a:r>
            <a:r>
              <a:rPr lang="ru-RU" sz="1800" dirty="0">
                <a:latin typeface="Calibri" panose="020F0502020204030204" pitchFamily="34" charset="0"/>
                <a:ea typeface="DengXian" panose="02010600030101010101" pitchFamily="2" charset="-122"/>
                <a:cs typeface="Times New Roman" panose="02020603050405020304" pitchFamily="18" charset="0"/>
              </a:rPr>
              <a:t>ю</a:t>
            </a:r>
            <a:r>
              <a:rPr lang="ru-RU" sz="1800" dirty="0">
                <a:effectLst/>
                <a:latin typeface="Calibri" panose="020F0502020204030204" pitchFamily="34" charset="0"/>
                <a:ea typeface="DengXian" panose="02010600030101010101" pitchFamily="2" charset="-122"/>
                <a:cs typeface="Times New Roman" panose="02020603050405020304" pitchFamily="18" charset="0"/>
              </a:rPr>
              <a:t>тся в  весеннее и зимнее время. В этой связи большие объемы материалов – щебня и песка, значительные трудозатраты расходуются на создание основания автомобильных и железных дорог в виде многослойного «</a:t>
            </a:r>
            <a:r>
              <a:rPr lang="ru-RU" sz="1800" dirty="0" err="1">
                <a:effectLst/>
                <a:latin typeface="Calibri" panose="020F0502020204030204" pitchFamily="34" charset="0"/>
                <a:ea typeface="DengXian" panose="02010600030101010101" pitchFamily="2" charset="-122"/>
                <a:cs typeface="Times New Roman" panose="02020603050405020304" pitchFamily="18" charset="0"/>
              </a:rPr>
              <a:t>корыта»,радикально</a:t>
            </a:r>
            <a:r>
              <a:rPr lang="ru-RU" sz="1800" dirty="0">
                <a:effectLst/>
                <a:latin typeface="Calibri" panose="020F0502020204030204" pitchFamily="34" charset="0"/>
                <a:ea typeface="DengXian" panose="02010600030101010101" pitchFamily="2" charset="-122"/>
                <a:cs typeface="Times New Roman" panose="02020603050405020304" pitchFamily="18" charset="0"/>
              </a:rPr>
              <a:t> удорожающего строительство магистралей. </a:t>
            </a:r>
            <a:endParaRPr lang="ru-RU" dirty="0"/>
          </a:p>
        </p:txBody>
      </p:sp>
      <p:pic>
        <p:nvPicPr>
          <p:cNvPr id="4" name="Рисунок 3">
            <a:extLst>
              <a:ext uri="{FF2B5EF4-FFF2-40B4-BE49-F238E27FC236}">
                <a16:creationId xmlns:a16="http://schemas.microsoft.com/office/drawing/2014/main" id="{2E2B9ADD-CFD3-8B16-991B-D6FF511E08B6}"/>
              </a:ext>
            </a:extLst>
          </p:cNvPr>
          <p:cNvPicPr>
            <a:picLocks noChangeAspect="1"/>
          </p:cNvPicPr>
          <p:nvPr/>
        </p:nvPicPr>
        <p:blipFill>
          <a:blip r:embed="rId2"/>
          <a:stretch>
            <a:fillRect/>
          </a:stretch>
        </p:blipFill>
        <p:spPr>
          <a:xfrm>
            <a:off x="101595" y="152718"/>
            <a:ext cx="1077927" cy="914082"/>
          </a:xfrm>
          <a:prstGeom prst="rect">
            <a:avLst/>
          </a:prstGeom>
        </p:spPr>
      </p:pic>
    </p:spTree>
    <p:extLst>
      <p:ext uri="{BB962C8B-B14F-4D97-AF65-F5344CB8AC3E}">
        <p14:creationId xmlns:p14="http://schemas.microsoft.com/office/powerpoint/2010/main" val="2748848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3DDA19-7AA4-51C3-740B-567FBCEE1744}"/>
              </a:ext>
            </a:extLst>
          </p:cNvPr>
          <p:cNvSpPr>
            <a:spLocks noGrp="1"/>
          </p:cNvSpPr>
          <p:nvPr>
            <p:ph type="title"/>
          </p:nvPr>
        </p:nvSpPr>
        <p:spPr>
          <a:xfrm>
            <a:off x="1704974" y="152718"/>
            <a:ext cx="7105651" cy="675957"/>
          </a:xfrm>
        </p:spPr>
        <p:txBody>
          <a:bodyPr>
            <a:normAutofit/>
          </a:bodyPr>
          <a:lstStyle/>
          <a:p>
            <a:r>
              <a:rPr lang="ru-RU" sz="1600" dirty="0"/>
              <a:t>    Разрез современной автомобильной дороги</a:t>
            </a:r>
          </a:p>
        </p:txBody>
      </p:sp>
      <p:pic>
        <p:nvPicPr>
          <p:cNvPr id="4" name="Объект 3">
            <a:extLst>
              <a:ext uri="{FF2B5EF4-FFF2-40B4-BE49-F238E27FC236}">
                <a16:creationId xmlns:a16="http://schemas.microsoft.com/office/drawing/2014/main" id="{BEFCA8C0-532B-2017-5044-1010FC7722E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224" y="1485900"/>
            <a:ext cx="7105651" cy="4640263"/>
          </a:xfrm>
          <a:prstGeom prst="rect">
            <a:avLst/>
          </a:prstGeom>
          <a:noFill/>
          <a:ln>
            <a:noFill/>
          </a:ln>
        </p:spPr>
      </p:pic>
      <p:pic>
        <p:nvPicPr>
          <p:cNvPr id="5" name="Рисунок 4">
            <a:extLst>
              <a:ext uri="{FF2B5EF4-FFF2-40B4-BE49-F238E27FC236}">
                <a16:creationId xmlns:a16="http://schemas.microsoft.com/office/drawing/2014/main" id="{46E51D4A-512B-AB4A-BC1D-831A75722E7A}"/>
              </a:ext>
            </a:extLst>
          </p:cNvPr>
          <p:cNvPicPr>
            <a:picLocks noChangeAspect="1"/>
          </p:cNvPicPr>
          <p:nvPr/>
        </p:nvPicPr>
        <p:blipFill>
          <a:blip r:embed="rId3"/>
          <a:stretch>
            <a:fillRect/>
          </a:stretch>
        </p:blipFill>
        <p:spPr>
          <a:xfrm>
            <a:off x="101595" y="152717"/>
            <a:ext cx="1291341" cy="1095057"/>
          </a:xfrm>
          <a:prstGeom prst="rect">
            <a:avLst/>
          </a:prstGeom>
        </p:spPr>
      </p:pic>
    </p:spTree>
    <p:extLst>
      <p:ext uri="{BB962C8B-B14F-4D97-AF65-F5344CB8AC3E}">
        <p14:creationId xmlns:p14="http://schemas.microsoft.com/office/powerpoint/2010/main" val="1791795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4B482E-1E4B-2329-734E-5B5269097FC1}"/>
              </a:ext>
            </a:extLst>
          </p:cNvPr>
          <p:cNvSpPr>
            <a:spLocks noGrp="1"/>
          </p:cNvSpPr>
          <p:nvPr>
            <p:ph type="title"/>
          </p:nvPr>
        </p:nvSpPr>
        <p:spPr>
          <a:xfrm>
            <a:off x="1781174" y="286069"/>
            <a:ext cx="7038975" cy="533082"/>
          </a:xfrm>
        </p:spPr>
        <p:txBody>
          <a:bodyPr>
            <a:normAutofit/>
          </a:bodyPr>
          <a:lstStyle/>
          <a:p>
            <a:r>
              <a:rPr lang="ru-RU" sz="1400" dirty="0"/>
              <a:t>Ежегодно при строительстве  только автодорог в </a:t>
            </a:r>
            <a:r>
              <a:rPr lang="ru-RU" sz="1400" dirty="0" err="1"/>
              <a:t>россии</a:t>
            </a:r>
            <a:r>
              <a:rPr lang="ru-RU" sz="1400" dirty="0"/>
              <a:t> добываются и  перевозятся сотни млн т песка и  щебня</a:t>
            </a:r>
          </a:p>
        </p:txBody>
      </p:sp>
      <p:pic>
        <p:nvPicPr>
          <p:cNvPr id="4" name="Объект 3">
            <a:extLst>
              <a:ext uri="{FF2B5EF4-FFF2-40B4-BE49-F238E27FC236}">
                <a16:creationId xmlns:a16="http://schemas.microsoft.com/office/drawing/2014/main" id="{CA7C9656-1273-0EE6-7EC6-75C5279CD4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225" y="1327004"/>
            <a:ext cx="7877175" cy="4799160"/>
          </a:xfrm>
          <a:prstGeom prst="rect">
            <a:avLst/>
          </a:prstGeom>
          <a:noFill/>
          <a:ln>
            <a:noFill/>
          </a:ln>
        </p:spPr>
      </p:pic>
      <p:pic>
        <p:nvPicPr>
          <p:cNvPr id="5" name="Рисунок 4">
            <a:extLst>
              <a:ext uri="{FF2B5EF4-FFF2-40B4-BE49-F238E27FC236}">
                <a16:creationId xmlns:a16="http://schemas.microsoft.com/office/drawing/2014/main" id="{76614E86-6AD0-6B5A-9CAB-77309F500B44}"/>
              </a:ext>
            </a:extLst>
          </p:cNvPr>
          <p:cNvPicPr>
            <a:picLocks noChangeAspect="1"/>
          </p:cNvPicPr>
          <p:nvPr/>
        </p:nvPicPr>
        <p:blipFill>
          <a:blip r:embed="rId3"/>
          <a:stretch>
            <a:fillRect/>
          </a:stretch>
        </p:blipFill>
        <p:spPr>
          <a:xfrm>
            <a:off x="101595" y="152717"/>
            <a:ext cx="1291341" cy="1095057"/>
          </a:xfrm>
          <a:prstGeom prst="rect">
            <a:avLst/>
          </a:prstGeom>
        </p:spPr>
      </p:pic>
    </p:spTree>
    <p:extLst>
      <p:ext uri="{BB962C8B-B14F-4D97-AF65-F5344CB8AC3E}">
        <p14:creationId xmlns:p14="http://schemas.microsoft.com/office/powerpoint/2010/main" val="3235296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01D574-9602-F759-8B60-5FEB7029FA0B}"/>
              </a:ext>
            </a:extLst>
          </p:cNvPr>
          <p:cNvSpPr>
            <a:spLocks noGrp="1"/>
          </p:cNvSpPr>
          <p:nvPr>
            <p:ph type="title"/>
          </p:nvPr>
        </p:nvSpPr>
        <p:spPr>
          <a:xfrm>
            <a:off x="1914524" y="152718"/>
            <a:ext cx="6496051" cy="847407"/>
          </a:xfrm>
        </p:spPr>
        <p:txBody>
          <a:bodyPr>
            <a:normAutofit/>
          </a:bodyPr>
          <a:lstStyle/>
          <a:p>
            <a:r>
              <a:rPr lang="ru-RU" sz="1800" dirty="0"/>
              <a:t>Работы по формированию полотна дороги </a:t>
            </a:r>
            <a:r>
              <a:rPr lang="ru-RU" sz="1800" dirty="0" err="1"/>
              <a:t>владимир</a:t>
            </a:r>
            <a:r>
              <a:rPr lang="ru-RU" sz="1800" dirty="0"/>
              <a:t> – </a:t>
            </a:r>
            <a:r>
              <a:rPr lang="ru-RU" sz="1800" dirty="0" err="1"/>
              <a:t>суздаль</a:t>
            </a:r>
            <a:r>
              <a:rPr lang="ru-RU" sz="1800" dirty="0"/>
              <a:t> . Ноябрь 2023 года</a:t>
            </a:r>
          </a:p>
        </p:txBody>
      </p:sp>
      <p:pic>
        <p:nvPicPr>
          <p:cNvPr id="5" name="Объект 4">
            <a:extLst>
              <a:ext uri="{FF2B5EF4-FFF2-40B4-BE49-F238E27FC236}">
                <a16:creationId xmlns:a16="http://schemas.microsoft.com/office/drawing/2014/main" id="{FE72773F-D50F-2380-F162-CF6E05516D89}"/>
              </a:ext>
            </a:extLst>
          </p:cNvPr>
          <p:cNvPicPr>
            <a:picLocks noGrp="1" noChangeAspect="1"/>
          </p:cNvPicPr>
          <p:nvPr>
            <p:ph idx="1"/>
          </p:nvPr>
        </p:nvPicPr>
        <p:blipFill>
          <a:blip r:embed="rId2"/>
          <a:stretch>
            <a:fillRect/>
          </a:stretch>
        </p:blipFill>
        <p:spPr>
          <a:xfrm>
            <a:off x="1646785" y="1152525"/>
            <a:ext cx="6087515" cy="4973638"/>
          </a:xfrm>
          <a:prstGeom prst="rect">
            <a:avLst/>
          </a:prstGeom>
        </p:spPr>
      </p:pic>
      <p:pic>
        <p:nvPicPr>
          <p:cNvPr id="6" name="Рисунок 5">
            <a:extLst>
              <a:ext uri="{FF2B5EF4-FFF2-40B4-BE49-F238E27FC236}">
                <a16:creationId xmlns:a16="http://schemas.microsoft.com/office/drawing/2014/main" id="{1E3C3570-DBDB-0710-B222-AB65F455E752}"/>
              </a:ext>
            </a:extLst>
          </p:cNvPr>
          <p:cNvPicPr>
            <a:picLocks noChangeAspect="1"/>
          </p:cNvPicPr>
          <p:nvPr/>
        </p:nvPicPr>
        <p:blipFill>
          <a:blip r:embed="rId3"/>
          <a:stretch>
            <a:fillRect/>
          </a:stretch>
        </p:blipFill>
        <p:spPr>
          <a:xfrm>
            <a:off x="101595" y="152717"/>
            <a:ext cx="1291341" cy="1095057"/>
          </a:xfrm>
          <a:prstGeom prst="rect">
            <a:avLst/>
          </a:prstGeom>
        </p:spPr>
      </p:pic>
    </p:spTree>
    <p:extLst>
      <p:ext uri="{BB962C8B-B14F-4D97-AF65-F5344CB8AC3E}">
        <p14:creationId xmlns:p14="http://schemas.microsoft.com/office/powerpoint/2010/main" val="2676000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71FD62-6938-DA17-D70A-9C4E1F682DFE}"/>
              </a:ext>
            </a:extLst>
          </p:cNvPr>
          <p:cNvSpPr>
            <a:spLocks noGrp="1"/>
          </p:cNvSpPr>
          <p:nvPr>
            <p:ph type="title"/>
          </p:nvPr>
        </p:nvSpPr>
        <p:spPr>
          <a:xfrm>
            <a:off x="1828800" y="152718"/>
            <a:ext cx="6648450" cy="923607"/>
          </a:xfrm>
        </p:spPr>
        <p:txBody>
          <a:bodyPr>
            <a:normAutofit/>
          </a:bodyPr>
          <a:lstStyle/>
          <a:p>
            <a:r>
              <a:rPr lang="ru-RU" sz="1800" dirty="0"/>
              <a:t>ПРЕОДОЛЕНИЕ  СТЕРЕОТИПА  РОССИИ – </a:t>
            </a:r>
            <a:br>
              <a:rPr lang="ru-RU" sz="1800" dirty="0"/>
            </a:br>
            <a:r>
              <a:rPr lang="ru-RU" sz="1800" dirty="0"/>
              <a:t>                ДУРАКИ И ДОРОГИ</a:t>
            </a:r>
          </a:p>
        </p:txBody>
      </p:sp>
      <p:sp>
        <p:nvSpPr>
          <p:cNvPr id="3" name="Объект 2">
            <a:extLst>
              <a:ext uri="{FF2B5EF4-FFF2-40B4-BE49-F238E27FC236}">
                <a16:creationId xmlns:a16="http://schemas.microsoft.com/office/drawing/2014/main" id="{68B659EF-0B1E-3EB2-5419-A8D89DD2D5EE}"/>
              </a:ext>
            </a:extLst>
          </p:cNvPr>
          <p:cNvSpPr>
            <a:spLocks noGrp="1"/>
          </p:cNvSpPr>
          <p:nvPr>
            <p:ph idx="1"/>
          </p:nvPr>
        </p:nvSpPr>
        <p:spPr/>
        <p:txBody>
          <a:bodyPr/>
          <a:lstStyle/>
          <a:p>
            <a:r>
              <a:rPr lang="ru-RU" sz="1800" kern="100" dirty="0">
                <a:effectLst/>
                <a:latin typeface="Calibri" panose="020F0502020204030204" pitchFamily="34" charset="0"/>
                <a:ea typeface="DengXian" panose="02010600030101010101" pitchFamily="2" charset="-122"/>
                <a:cs typeface="Times New Roman" panose="02020603050405020304" pitchFamily="18" charset="0"/>
              </a:rPr>
              <a:t>      Дорожникам России можно отказаться от </a:t>
            </a:r>
            <a:r>
              <a:rPr lang="ru-RU" sz="1800" kern="100" dirty="0" err="1">
                <a:effectLst/>
                <a:latin typeface="Calibri" panose="020F0502020204030204" pitchFamily="34" charset="0"/>
                <a:ea typeface="DengXian" panose="02010600030101010101" pitchFamily="2" charset="-122"/>
                <a:cs typeface="Times New Roman" panose="02020603050405020304" pitchFamily="18" charset="0"/>
              </a:rPr>
              <a:t>материало</a:t>
            </a:r>
            <a:r>
              <a:rPr lang="ru-RU" sz="1800" kern="100" dirty="0">
                <a:effectLst/>
                <a:latin typeface="Calibri" panose="020F0502020204030204" pitchFamily="34" charset="0"/>
                <a:ea typeface="DengXian" panose="02010600030101010101" pitchFamily="2" charset="-122"/>
                <a:cs typeface="Times New Roman" panose="02020603050405020304" pitchFamily="18" charset="0"/>
              </a:rPr>
              <a:t>- и </a:t>
            </a:r>
            <a:r>
              <a:rPr lang="ru-RU" sz="1800" kern="100" dirty="0" err="1">
                <a:effectLst/>
                <a:latin typeface="Calibri" panose="020F0502020204030204" pitchFamily="34" charset="0"/>
                <a:ea typeface="DengXian" panose="02010600030101010101" pitchFamily="2" charset="-122"/>
                <a:cs typeface="Times New Roman" panose="02020603050405020304" pitchFamily="18" charset="0"/>
              </a:rPr>
              <a:t>трудо</a:t>
            </a:r>
            <a:r>
              <a:rPr lang="ru-RU" sz="1800" kern="100" dirty="0">
                <a:effectLst/>
                <a:latin typeface="Calibri" panose="020F0502020204030204" pitchFamily="34" charset="0"/>
                <a:ea typeface="DengXian" panose="02010600030101010101" pitchFamily="2" charset="-122"/>
                <a:cs typeface="Times New Roman" panose="02020603050405020304" pitchFamily="18" charset="0"/>
              </a:rPr>
              <a:t>-емких работ по созданию основания дорожных трасс в виде «корыта» за счет применения новой транспортной системы ИМЭТСТРОЙ с несущей поверхностью из сборных железобетонных плит, стягиваемых стальными канатами, опирающимися на тонкий слой песка, насыпанного прямо на грунт. При этом исключается дорогостоящая перевозка огромных объемов грунта, песка и щебня…..</a:t>
            </a:r>
          </a:p>
          <a:p>
            <a:r>
              <a:rPr lang="ru-RU" sz="1800" kern="100" dirty="0">
                <a:latin typeface="Calibri" panose="020F0502020204030204" pitchFamily="34" charset="0"/>
                <a:ea typeface="DengXian" panose="02010600030101010101" pitchFamily="2" charset="-122"/>
                <a:cs typeface="Times New Roman" panose="02020603050405020304" pitchFamily="18" charset="0"/>
              </a:rPr>
              <a:t>     </a:t>
            </a:r>
            <a:r>
              <a:rPr lang="ru-RU" sz="1800" kern="100" dirty="0">
                <a:effectLst/>
                <a:latin typeface="Calibri" panose="020F0502020204030204" pitchFamily="34" charset="0"/>
                <a:ea typeface="DengXian" panose="02010600030101010101" pitchFamily="2" charset="-122"/>
                <a:cs typeface="Times New Roman" panose="02020603050405020304" pitchFamily="18" charset="0"/>
              </a:rPr>
              <a:t> Необходима новая технологическая основа строительства дорог, которая позволит идти дорожным ведомствам России на опережение, даст возможность строить ежегодно не менее 30000км высококлассных долговечных дорог со стоимостью затрат не выше сегодняшних, но радикальной экономией на содержание и ремонт. </a:t>
            </a:r>
          </a:p>
          <a:p>
            <a:r>
              <a:rPr lang="ru-RU" sz="1800" kern="100" dirty="0">
                <a:latin typeface="Calibri" panose="020F0502020204030204" pitchFamily="34" charset="0"/>
                <a:ea typeface="DengXian" panose="02010600030101010101" pitchFamily="2" charset="-122"/>
                <a:cs typeface="Times New Roman" panose="02020603050405020304" pitchFamily="18" charset="0"/>
              </a:rPr>
              <a:t>       Новая технология освоена и успешно используется в США и Канаде под названием </a:t>
            </a:r>
            <a:r>
              <a:rPr lang="en-US" sz="1800" kern="100" dirty="0">
                <a:latin typeface="Calibri" panose="020F0502020204030204" pitchFamily="34" charset="0"/>
                <a:ea typeface="DengXian" panose="02010600030101010101" pitchFamily="2" charset="-122"/>
                <a:cs typeface="Times New Roman" panose="02020603050405020304" pitchFamily="18" charset="0"/>
              </a:rPr>
              <a:t> FUTURE  ROAD </a:t>
            </a:r>
            <a:r>
              <a:rPr lang="ru-RU" sz="1800" kern="100" dirty="0">
                <a:latin typeface="Calibri" panose="020F0502020204030204" pitchFamily="34" charset="0"/>
                <a:ea typeface="DengXian" panose="02010600030101010101" pitchFamily="2" charset="-122"/>
                <a:cs typeface="Times New Roman" panose="02020603050405020304" pitchFamily="18" charset="0"/>
              </a:rPr>
              <a:t>…..</a:t>
            </a:r>
            <a:endParaRPr lang="ru-RU"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ru-RU"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FDC086A0-7FE1-6EB8-8C01-4755E67AC56F}"/>
              </a:ext>
            </a:extLst>
          </p:cNvPr>
          <p:cNvPicPr>
            <a:picLocks noChangeAspect="1"/>
          </p:cNvPicPr>
          <p:nvPr/>
        </p:nvPicPr>
        <p:blipFill>
          <a:blip r:embed="rId2"/>
          <a:stretch>
            <a:fillRect/>
          </a:stretch>
        </p:blipFill>
        <p:spPr>
          <a:xfrm>
            <a:off x="101595" y="152718"/>
            <a:ext cx="1441455" cy="1222354"/>
          </a:xfrm>
          <a:prstGeom prst="rect">
            <a:avLst/>
          </a:prstGeom>
        </p:spPr>
      </p:pic>
    </p:spTree>
    <p:extLst>
      <p:ext uri="{BB962C8B-B14F-4D97-AF65-F5344CB8AC3E}">
        <p14:creationId xmlns:p14="http://schemas.microsoft.com/office/powerpoint/2010/main" val="1702527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700808"/>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67544" y="1862826"/>
            <a:ext cx="8219256" cy="3589046"/>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32" name="Заголовок 31"/>
          <p:cNvSpPr>
            <a:spLocks noGrp="1"/>
          </p:cNvSpPr>
          <p:nvPr>
            <p:ph type="title"/>
          </p:nvPr>
        </p:nvSpPr>
        <p:spPr>
          <a:xfrm>
            <a:off x="1790700" y="998730"/>
            <a:ext cx="6957764" cy="407398"/>
          </a:xfrm>
        </p:spPr>
        <p:txBody>
          <a:bodyPr>
            <a:noAutofit/>
          </a:bodyPr>
          <a:lstStyle/>
          <a:p>
            <a:r>
              <a:rPr lang="ru-RU" sz="1600" b="1" dirty="0"/>
              <a:t>Новая технологическая строительно-транспортная дорожная система – ИМЭТСТРОЙ  для строительства автомобильных и железных  дорог </a:t>
            </a:r>
          </a:p>
        </p:txBody>
      </p:sp>
      <p:graphicFrame>
        <p:nvGraphicFramePr>
          <p:cNvPr id="3" name="Таблица 2"/>
          <p:cNvGraphicFramePr>
            <a:graphicFrameLocks noGrp="1"/>
          </p:cNvGraphicFramePr>
          <p:nvPr>
            <p:extLst>
              <p:ext uri="{D42A27DB-BD31-4B8C-83A1-F6EECF244321}">
                <p14:modId xmlns:p14="http://schemas.microsoft.com/office/powerpoint/2010/main" val="1763096355"/>
              </p:ext>
            </p:extLst>
          </p:nvPr>
        </p:nvGraphicFramePr>
        <p:xfrm>
          <a:off x="353243" y="2024844"/>
          <a:ext cx="8323213" cy="5067300"/>
        </p:xfrm>
        <a:graphic>
          <a:graphicData uri="http://schemas.openxmlformats.org/drawingml/2006/table">
            <a:tbl>
              <a:tblPr/>
              <a:tblGrid>
                <a:gridCol w="8323213">
                  <a:extLst>
                    <a:ext uri="{9D8B030D-6E8A-4147-A177-3AD203B41FA5}">
                      <a16:colId xmlns:a16="http://schemas.microsoft.com/office/drawing/2014/main" val="20000"/>
                    </a:ext>
                  </a:extLst>
                </a:gridCol>
              </a:tblGrid>
              <a:tr h="4456137">
                <a:tc>
                  <a:txBody>
                    <a:bodyPr/>
                    <a:lstStyle/>
                    <a:p>
                      <a:r>
                        <a:rPr lang="ru-RU" sz="1100" baseline="0" dirty="0"/>
                        <a:t>        </a:t>
                      </a:r>
                      <a:r>
                        <a:rPr lang="ru-RU" sz="1200" b="1" i="1" baseline="0" dirty="0"/>
                        <a:t>     </a:t>
                      </a:r>
                    </a:p>
                    <a:p>
                      <a:r>
                        <a:rPr lang="ru-RU" sz="1200" b="1" i="1" baseline="0" dirty="0"/>
                        <a:t>                </a:t>
                      </a:r>
                      <a:r>
                        <a:rPr lang="ru-RU" sz="1400" b="1" i="1" baseline="0" dirty="0"/>
                        <a:t>Конструкция дорожной одежды в виде длинномерного пакета из сборных</a:t>
                      </a:r>
                    </a:p>
                    <a:p>
                      <a:r>
                        <a:rPr lang="ru-RU" sz="1400" b="1" i="1" baseline="0" dirty="0"/>
                        <a:t>        железобетонных плит заводского изготовления , стянутых напряженными</a:t>
                      </a:r>
                    </a:p>
                    <a:p>
                      <a:r>
                        <a:rPr lang="ru-RU" sz="1400" b="1" i="1" baseline="0" dirty="0"/>
                        <a:t>        стальными канатами в единый диск (пакет плит), уложенных на упрощенное</a:t>
                      </a:r>
                    </a:p>
                    <a:p>
                      <a:r>
                        <a:rPr lang="ru-RU" sz="1400" b="1" i="1" baseline="0" dirty="0"/>
                        <a:t>        дренирующее основание   в виде песчаной подсыпки  с преимуществами: </a:t>
                      </a:r>
                    </a:p>
                    <a:p>
                      <a:r>
                        <a:rPr lang="ru-RU" sz="1400" b="1" i="1" baseline="0" dirty="0"/>
                        <a:t>                                        </a:t>
                      </a:r>
                    </a:p>
                    <a:p>
                      <a:r>
                        <a:rPr lang="ru-RU" sz="1400" b="1" i="1" baseline="0" dirty="0"/>
                        <a:t>             1</a:t>
                      </a:r>
                      <a:r>
                        <a:rPr lang="ru-RU" sz="1400" b="1" i="1" baseline="0" dirty="0">
                          <a:latin typeface="Times New Roman" panose="02020603050405020304" pitchFamily="18" charset="0"/>
                          <a:cs typeface="Times New Roman" panose="02020603050405020304" pitchFamily="18" charset="0"/>
                        </a:rPr>
                        <a:t>. Нет необходимости в выполнении работ по несущему основанию дорог и площадок из</a:t>
                      </a:r>
                    </a:p>
                    <a:p>
                      <a:r>
                        <a:rPr lang="ru-RU" sz="1400" b="1" i="1" baseline="0" dirty="0">
                          <a:latin typeface="Times New Roman" panose="02020603050405020304" pitchFamily="18" charset="0"/>
                          <a:cs typeface="Times New Roman" panose="02020603050405020304" pitchFamily="18" charset="0"/>
                        </a:rPr>
                        <a:t>               уплотненных слоев щебня  и песка . Пакет железобетонных плит собирается и </a:t>
                      </a:r>
                    </a:p>
                    <a:p>
                      <a:r>
                        <a:rPr lang="ru-RU" sz="1400" b="1" i="1" baseline="0" dirty="0">
                          <a:latin typeface="Times New Roman" panose="02020603050405020304" pitchFamily="18" charset="0"/>
                          <a:cs typeface="Times New Roman" panose="02020603050405020304" pitchFamily="18" charset="0"/>
                        </a:rPr>
                        <a:t>               укладывается на грунт с небольшой подсыпкой песка;</a:t>
                      </a:r>
                    </a:p>
                    <a:p>
                      <a:endParaRPr lang="ru-RU" sz="1400" b="1" i="1" baseline="0" dirty="0">
                        <a:latin typeface="Times New Roman" panose="02020603050405020304" pitchFamily="18" charset="0"/>
                        <a:cs typeface="Times New Roman" panose="02020603050405020304" pitchFamily="18" charset="0"/>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lang="ru-RU" sz="1400" b="1" i="1" kern="50" dirty="0">
                          <a:effectLst/>
                          <a:latin typeface="Times New Roman"/>
                          <a:ea typeface="DejaVu LGC Sans"/>
                          <a:cs typeface="DejaVu LGC Sans"/>
                        </a:rPr>
                        <a:t>2.</a:t>
                      </a:r>
                      <a:r>
                        <a:rPr lang="ru-RU" sz="1400" b="1" i="1" kern="50" baseline="0" dirty="0">
                          <a:effectLst/>
                          <a:latin typeface="Times New Roman"/>
                          <a:ea typeface="DejaVu LGC Sans"/>
                          <a:cs typeface="DejaVu LGC Sans"/>
                        </a:rPr>
                        <a:t> </a:t>
                      </a:r>
                      <a:r>
                        <a:rPr lang="ru-RU" sz="1400" b="1" i="1" kern="50" dirty="0">
                          <a:effectLst/>
                          <a:latin typeface="Times New Roman"/>
                          <a:ea typeface="DejaVu LGC Sans"/>
                          <a:cs typeface="DejaVu LGC Sans"/>
                        </a:rPr>
                        <a:t>Возможно круглогодичное строительство, в</a:t>
                      </a:r>
                      <a:r>
                        <a:rPr lang="ru-RU" sz="1400" b="1" i="1" kern="50" baseline="0" dirty="0">
                          <a:effectLst/>
                          <a:latin typeface="Times New Roman"/>
                          <a:ea typeface="DejaVu LGC Sans"/>
                          <a:cs typeface="DejaVu LGC Sans"/>
                        </a:rPr>
                        <a:t> том числе</a:t>
                      </a:r>
                      <a:r>
                        <a:rPr lang="ru-RU" sz="1400" b="1" i="1" kern="50" dirty="0">
                          <a:effectLst/>
                          <a:latin typeface="Times New Roman"/>
                          <a:ea typeface="DejaVu LGC Sans"/>
                          <a:cs typeface="DejaVu LGC Sans"/>
                        </a:rPr>
                        <a:t>  на слабых грунтах, в условиях</a:t>
                      </a:r>
                    </a:p>
                    <a:p>
                      <a:pPr marL="0" marR="0" lvl="0" indent="449580" algn="just" defTabSz="914400" rtl="0" eaLnBrk="1" fontAlgn="auto" latinLnBrk="0" hangingPunct="1">
                        <a:lnSpc>
                          <a:spcPct val="100000"/>
                        </a:lnSpc>
                        <a:spcBef>
                          <a:spcPts val="0"/>
                        </a:spcBef>
                        <a:spcAft>
                          <a:spcPts val="0"/>
                        </a:spcAft>
                        <a:buClrTx/>
                        <a:buSzTx/>
                        <a:buFontTx/>
                        <a:buNone/>
                        <a:tabLst/>
                        <a:defRPr/>
                      </a:pPr>
                      <a:r>
                        <a:rPr lang="ru-RU" sz="1400" b="1" i="1" kern="50" dirty="0">
                          <a:effectLst/>
                          <a:latin typeface="Times New Roman"/>
                          <a:ea typeface="DejaVu LGC Sans"/>
                          <a:cs typeface="DejaVu LGC Sans"/>
                        </a:rPr>
                        <a:t>    вечной мерзлоты, болот, песчаников, в</a:t>
                      </a:r>
                      <a:r>
                        <a:rPr lang="ru-RU" sz="1400" b="1" i="1" kern="50" baseline="0" dirty="0">
                          <a:effectLst/>
                          <a:latin typeface="Times New Roman"/>
                          <a:ea typeface="DejaVu LGC Sans"/>
                          <a:cs typeface="DejaVu LGC Sans"/>
                        </a:rPr>
                        <a:t> отличие от </a:t>
                      </a:r>
                      <a:r>
                        <a:rPr lang="ru-RU" sz="1400" b="1" i="1" kern="50" dirty="0">
                          <a:effectLst/>
                          <a:latin typeface="Times New Roman"/>
                          <a:ea typeface="DejaVu LGC Sans"/>
                          <a:cs typeface="DejaVu LGC Sans"/>
                        </a:rPr>
                        <a:t> технологии  монолитного</a:t>
                      </a:r>
                    </a:p>
                    <a:p>
                      <a:pPr marL="0" marR="0" lvl="0" indent="449580" algn="just" defTabSz="914400" rtl="0" eaLnBrk="1" fontAlgn="auto" latinLnBrk="0" hangingPunct="1">
                        <a:lnSpc>
                          <a:spcPct val="100000"/>
                        </a:lnSpc>
                        <a:spcBef>
                          <a:spcPts val="0"/>
                        </a:spcBef>
                        <a:spcAft>
                          <a:spcPts val="0"/>
                        </a:spcAft>
                        <a:buClrTx/>
                        <a:buSzTx/>
                        <a:buFontTx/>
                        <a:buNone/>
                        <a:tabLst/>
                        <a:defRPr/>
                      </a:pPr>
                      <a:r>
                        <a:rPr lang="ru-RU" sz="1400" b="1" i="1" kern="50" dirty="0">
                          <a:effectLst/>
                          <a:latin typeface="Times New Roman"/>
                          <a:ea typeface="DejaVu LGC Sans"/>
                          <a:cs typeface="DejaVu LGC Sans"/>
                        </a:rPr>
                        <a:t>    бетонирования</a:t>
                      </a:r>
                      <a:r>
                        <a:rPr lang="ru-RU" sz="1400" b="1" i="1" kern="50" baseline="0" dirty="0">
                          <a:effectLst/>
                          <a:latin typeface="Times New Roman"/>
                          <a:ea typeface="DejaVu LGC Sans"/>
                          <a:cs typeface="DejaVu LGC Sans"/>
                        </a:rPr>
                        <a:t> </a:t>
                      </a:r>
                      <a:r>
                        <a:rPr lang="ru-RU" sz="1400" b="1" i="1" kern="50" dirty="0">
                          <a:effectLst/>
                          <a:latin typeface="Times New Roman"/>
                          <a:ea typeface="DejaVu LGC Sans"/>
                          <a:cs typeface="DejaVu LGC Sans"/>
                        </a:rPr>
                        <a:t>дорог;</a:t>
                      </a:r>
                    </a:p>
                    <a:p>
                      <a:pPr marL="0" marR="0" lvl="0" indent="449580" algn="just" defTabSz="914400" rtl="0" eaLnBrk="1" fontAlgn="auto" latinLnBrk="0" hangingPunct="1">
                        <a:lnSpc>
                          <a:spcPct val="100000"/>
                        </a:lnSpc>
                        <a:spcBef>
                          <a:spcPts val="0"/>
                        </a:spcBef>
                        <a:spcAft>
                          <a:spcPts val="0"/>
                        </a:spcAft>
                        <a:buClrTx/>
                        <a:buSzTx/>
                        <a:buFontTx/>
                        <a:buNone/>
                        <a:tabLst/>
                        <a:defRPr/>
                      </a:pPr>
                      <a:endParaRPr lang="ru-RU" sz="1400" b="1" i="1" kern="50" dirty="0">
                        <a:effectLst/>
                        <a:latin typeface="Times New Roman"/>
                        <a:ea typeface="DejaVu LGC Sans"/>
                        <a:cs typeface="DejaVu LGC San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50" cap="none" spc="0" normalizeH="0" baseline="0" noProof="0" dirty="0">
                          <a:ln>
                            <a:noFill/>
                          </a:ln>
                          <a:solidFill>
                            <a:prstClr val="black"/>
                          </a:solidFill>
                          <a:effectLst/>
                          <a:uLnTx/>
                          <a:uFillTx/>
                          <a:latin typeface="Times New Roman"/>
                          <a:ea typeface="DejaVu LGC Sans"/>
                          <a:cs typeface="DejaVu LGC Sans"/>
                        </a:rPr>
                        <a:t>3. Выполнение работ с высокой производительностью труда и в короткие сроки ( в 5 – 7 раз</a:t>
                      </a: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50" cap="none" spc="0" normalizeH="0" baseline="0" noProof="0" dirty="0">
                          <a:ln>
                            <a:noFill/>
                          </a:ln>
                          <a:solidFill>
                            <a:prstClr val="black"/>
                          </a:solidFill>
                          <a:effectLst/>
                          <a:uLnTx/>
                          <a:uFillTx/>
                          <a:latin typeface="Times New Roman"/>
                          <a:ea typeface="DejaVu LGC Sans"/>
                          <a:cs typeface="DejaVu LGC Sans"/>
                        </a:rPr>
                        <a:t>   меньшие технологии монолитного бетонирования дорог);</a:t>
                      </a: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50" cap="none" spc="0" normalizeH="0" baseline="0" noProof="0" dirty="0">
                          <a:ln>
                            <a:noFill/>
                          </a:ln>
                          <a:solidFill>
                            <a:prstClr val="black"/>
                          </a:solidFill>
                          <a:effectLst/>
                          <a:uLnTx/>
                          <a:uFillTx/>
                          <a:latin typeface="Times New Roman"/>
                          <a:ea typeface="DejaVu LGC Sans"/>
                          <a:cs typeface="DejaVu LGC Sans"/>
                        </a:rPr>
                        <a:t> </a:t>
                      </a:r>
                      <a:endParaRPr kumimoji="0" lang="ru-RU" sz="1400" b="1" i="0" u="none" strike="noStrike" kern="50" cap="none" spc="0" normalizeH="0" baseline="0" noProof="0" dirty="0">
                        <a:ln>
                          <a:noFill/>
                        </a:ln>
                        <a:solidFill>
                          <a:prstClr val="black"/>
                        </a:solidFill>
                        <a:effectLst/>
                        <a:uLnTx/>
                        <a:uFillTx/>
                        <a:latin typeface="Liberation Serif"/>
                        <a:ea typeface="DejaVu LGC Sans"/>
                        <a:cs typeface="DejaVu LGC San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lang="ru-RU" sz="1400" b="1" i="1" kern="50" dirty="0">
                          <a:effectLst/>
                          <a:latin typeface="Times New Roman"/>
                          <a:ea typeface="DejaVu LGC Sans"/>
                          <a:cs typeface="DejaVu LGC Sans"/>
                        </a:rPr>
                        <a:t>4. Возможность оперативной  строительства и  разборки  временных дорог и площадок;</a:t>
                      </a:r>
                    </a:p>
                    <a:p>
                      <a:pPr marL="0" marR="0" lvl="0" indent="449580" algn="just" defTabSz="914400" rtl="0" eaLnBrk="1" fontAlgn="auto" latinLnBrk="0" hangingPunct="1">
                        <a:lnSpc>
                          <a:spcPct val="100000"/>
                        </a:lnSpc>
                        <a:spcBef>
                          <a:spcPts val="0"/>
                        </a:spcBef>
                        <a:spcAft>
                          <a:spcPts val="0"/>
                        </a:spcAft>
                        <a:buClrTx/>
                        <a:buSzTx/>
                        <a:buFontTx/>
                        <a:buNone/>
                        <a:tabLst/>
                        <a:defRPr/>
                      </a:pPr>
                      <a:endParaRPr lang="ru-RU" sz="1400" b="1" kern="50" dirty="0">
                        <a:effectLst/>
                        <a:latin typeface="Liberation Serif"/>
                        <a:ea typeface="DejaVu LGC Sans"/>
                        <a:cs typeface="DejaVu LGC Sans"/>
                      </a:endParaRPr>
                    </a:p>
                    <a:p>
                      <a:pPr marR="36830" indent="449580" algn="just">
                        <a:spcAft>
                          <a:spcPts val="0"/>
                        </a:spcAft>
                      </a:pPr>
                      <a:r>
                        <a:rPr lang="ru-RU" sz="1400" b="1" i="1" kern="50" dirty="0">
                          <a:effectLst/>
                          <a:latin typeface="Times New Roman"/>
                          <a:ea typeface="DejaVu LGC Sans"/>
                          <a:cs typeface="DejaVu LGC Sans"/>
                        </a:rPr>
                        <a:t>5. Радикальное увеличение способности дорожного полотна выдерживать большие нагрузки –</a:t>
                      </a:r>
                    </a:p>
                    <a:p>
                      <a:pPr marR="36830" indent="449580" algn="just">
                        <a:spcAft>
                          <a:spcPts val="0"/>
                        </a:spcAft>
                      </a:pPr>
                      <a:r>
                        <a:rPr lang="ru-RU" sz="1400" b="1" i="1" kern="50" dirty="0">
                          <a:effectLst/>
                          <a:latin typeface="Times New Roman"/>
                          <a:ea typeface="DejaVu LGC Sans"/>
                          <a:cs typeface="DejaVu LGC Sans"/>
                        </a:rPr>
                        <a:t>    до 20 – 25 т на ось;</a:t>
                      </a:r>
                    </a:p>
                    <a:p>
                      <a:pPr marR="36830" indent="449580" algn="just">
                        <a:spcAft>
                          <a:spcPts val="0"/>
                        </a:spcAft>
                      </a:pPr>
                      <a:r>
                        <a:rPr lang="ru-RU" sz="1200" b="1" i="1" kern="50" dirty="0">
                          <a:effectLst/>
                          <a:latin typeface="Times New Roman"/>
                          <a:ea typeface="DejaVu LGC Sans"/>
                          <a:cs typeface="DejaVu LGC Sans"/>
                        </a:rPr>
                        <a:t> </a:t>
                      </a:r>
                    </a:p>
                    <a:p>
                      <a:pPr marR="36830" indent="449580" algn="just">
                        <a:spcAft>
                          <a:spcPts val="0"/>
                        </a:spcAft>
                      </a:pPr>
                      <a:endParaRPr lang="ru-RU" sz="1200" b="1" i="1" kern="50" dirty="0">
                        <a:effectLst/>
                        <a:latin typeface="Times New Roman"/>
                        <a:ea typeface="DejaVu LGC Sans"/>
                        <a:cs typeface="DejaVu LGC Sans"/>
                      </a:endParaRPr>
                    </a:p>
                    <a:p>
                      <a:pPr marR="36830" indent="449580" algn="just">
                        <a:spcAft>
                          <a:spcPts val="0"/>
                        </a:spcAft>
                      </a:pPr>
                      <a:r>
                        <a:rPr lang="ru-RU" sz="1200" b="1" i="1" kern="50" baseline="0" dirty="0">
                          <a:effectLst/>
                          <a:latin typeface="Times New Roman"/>
                        </a:rPr>
                        <a:t>                                                                                                                                                                                                                                                                                                                                                                                </a:t>
                      </a:r>
                      <a:endParaRPr lang="ru-RU" sz="1200" baseline="0" dirty="0"/>
                    </a:p>
                  </a:txBody>
                  <a:tcPr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2" name="Рисунок 1">
            <a:extLst>
              <a:ext uri="{FF2B5EF4-FFF2-40B4-BE49-F238E27FC236}">
                <a16:creationId xmlns:a16="http://schemas.microsoft.com/office/drawing/2014/main" id="{87BBCFAE-D18B-04BD-60B8-93E19C100A31}"/>
              </a:ext>
            </a:extLst>
          </p:cNvPr>
          <p:cNvPicPr>
            <a:picLocks noChangeAspect="1"/>
          </p:cNvPicPr>
          <p:nvPr/>
        </p:nvPicPr>
        <p:blipFill>
          <a:blip r:embed="rId2"/>
          <a:stretch>
            <a:fillRect/>
          </a:stretch>
        </p:blipFill>
        <p:spPr>
          <a:xfrm>
            <a:off x="83127" y="137056"/>
            <a:ext cx="1362508" cy="115540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700808"/>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67544" y="1862826"/>
            <a:ext cx="8219256" cy="3589046"/>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6" name="Заголовок 3"/>
          <p:cNvSpPr>
            <a:spLocks noGrp="1"/>
          </p:cNvSpPr>
          <p:nvPr>
            <p:ph type="title"/>
          </p:nvPr>
        </p:nvSpPr>
        <p:spPr>
          <a:xfrm>
            <a:off x="467545" y="258618"/>
            <a:ext cx="8149426" cy="877455"/>
          </a:xfrm>
        </p:spPr>
        <p:txBody>
          <a:bodyPr>
            <a:noAutofit/>
          </a:bodyPr>
          <a:lstStyle/>
          <a:p>
            <a:r>
              <a:rPr lang="en-US" sz="2000" b="1" dirty="0">
                <a:latin typeface="+mn-lt"/>
              </a:rPr>
              <a:t>  </a:t>
            </a:r>
            <a:r>
              <a:rPr lang="ru-RU" sz="2000" b="1" dirty="0">
                <a:latin typeface="+mn-lt"/>
              </a:rPr>
              <a:t>                     </a:t>
            </a:r>
            <a:r>
              <a:rPr lang="en-US" sz="2000" b="1" dirty="0">
                <a:latin typeface="+mn-lt"/>
              </a:rPr>
              <a:t> </a:t>
            </a:r>
            <a:r>
              <a:rPr lang="ru-RU" sz="1600" b="1" dirty="0">
                <a:latin typeface="+mn-lt"/>
              </a:rPr>
              <a:t>ПРИНЦИП РАБОТЫ ДОРОЖНЫХ ОДЕЖД ИЗ АСФАЛЬТОБЕТОНА </a:t>
            </a:r>
            <a:br>
              <a:rPr lang="ru-RU" sz="1600" b="1" dirty="0">
                <a:latin typeface="+mn-lt"/>
              </a:rPr>
            </a:br>
            <a:r>
              <a:rPr lang="ru-RU" sz="1600" b="1" dirty="0">
                <a:latin typeface="+mn-lt"/>
              </a:rPr>
              <a:t> </a:t>
            </a:r>
          </a:p>
        </p:txBody>
      </p:sp>
      <p:sp>
        <p:nvSpPr>
          <p:cNvPr id="9" name="Rectangle 3"/>
          <p:cNvSpPr txBox="1">
            <a:spLocks noChangeArrowheads="1"/>
          </p:cNvSpPr>
          <p:nvPr/>
        </p:nvSpPr>
        <p:spPr>
          <a:xfrm>
            <a:off x="3275856" y="4077072"/>
            <a:ext cx="2736304" cy="1080120"/>
          </a:xfrm>
          <a:prstGeom prst="rect">
            <a:avLst/>
          </a:prstGeom>
        </p:spPr>
        <p:txBody>
          <a:bodyPr vert="horz" lIns="91440" tIns="45720" rIns="91440" bIns="45720" rtlCol="0">
            <a:normAutofit/>
          </a:bodyPr>
          <a:lstStyle/>
          <a:p>
            <a:pPr lvl="0">
              <a:lnSpc>
                <a:spcPct val="80000"/>
              </a:lnSpc>
              <a:spcBef>
                <a:spcPct val="20000"/>
              </a:spcBef>
            </a:pPr>
            <a:endParaRPr lang="ru-RU" dirty="0"/>
          </a:p>
        </p:txBody>
      </p:sp>
      <p:pic>
        <p:nvPicPr>
          <p:cNvPr id="10" name="Рисунок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3059" y="2075261"/>
            <a:ext cx="5937885" cy="2707481"/>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818929907"/>
              </p:ext>
            </p:extLst>
          </p:nvPr>
        </p:nvGraphicFramePr>
        <p:xfrm>
          <a:off x="683569" y="4856266"/>
          <a:ext cx="7933402" cy="837210"/>
        </p:xfrm>
        <a:graphic>
          <a:graphicData uri="http://schemas.openxmlformats.org/drawingml/2006/table">
            <a:tbl>
              <a:tblPr/>
              <a:tblGrid>
                <a:gridCol w="7933402">
                  <a:extLst>
                    <a:ext uri="{9D8B030D-6E8A-4147-A177-3AD203B41FA5}">
                      <a16:colId xmlns:a16="http://schemas.microsoft.com/office/drawing/2014/main" val="20000"/>
                    </a:ext>
                  </a:extLst>
                </a:gridCol>
              </a:tblGrid>
              <a:tr h="837210">
                <a:tc>
                  <a:txBody>
                    <a:bodyPr/>
                    <a:lstStyle/>
                    <a:p>
                      <a:r>
                        <a:rPr lang="ru-RU" sz="1400" dirty="0"/>
                        <a:t>  </a:t>
                      </a:r>
                      <a:r>
                        <a:rPr lang="ru-RU" sz="1200" b="1" dirty="0">
                          <a:solidFill>
                            <a:srgbClr val="002060"/>
                          </a:solidFill>
                        </a:rPr>
                        <a:t>На современных дорогах России </a:t>
                      </a:r>
                      <a:r>
                        <a:rPr lang="ru-RU" sz="1400" b="1" dirty="0">
                          <a:solidFill>
                            <a:srgbClr val="002060"/>
                          </a:solidFill>
                        </a:rPr>
                        <a:t>- </a:t>
                      </a:r>
                      <a:r>
                        <a:rPr lang="ru-RU" sz="1200" b="1" dirty="0">
                          <a:solidFill>
                            <a:srgbClr val="002060"/>
                          </a:solidFill>
                        </a:rPr>
                        <a:t>Проблемы  дорожного строительства  в разрушающих   климатических (увлажнение, высушивание, замораживание,</a:t>
                      </a:r>
                      <a:r>
                        <a:rPr lang="ru-RU" sz="1200" b="1" baseline="0" dirty="0">
                          <a:solidFill>
                            <a:srgbClr val="002060"/>
                          </a:solidFill>
                        </a:rPr>
                        <a:t> оттаивание) и динамических воздействиях на асфальтобетон, в сочетании с вспучиванием грунтов  в основании дорог. </a:t>
                      </a:r>
                    </a:p>
                    <a:p>
                      <a:r>
                        <a:rPr lang="ru-RU" sz="1200" baseline="0" dirty="0">
                          <a:solidFill>
                            <a:srgbClr val="002060"/>
                          </a:solidFill>
                        </a:rPr>
                        <a:t>                                                                                                                                                           </a:t>
                      </a:r>
                      <a:r>
                        <a:rPr lang="ru-RU" sz="1200" b="1" baseline="0" dirty="0">
                          <a:solidFill>
                            <a:srgbClr val="002060"/>
                          </a:solidFill>
                        </a:rPr>
                        <a:t>                                                                  </a:t>
                      </a:r>
                      <a:r>
                        <a:rPr lang="ru-RU" sz="1200" b="1" baseline="0" dirty="0"/>
                        <a:t>                                                                                           </a:t>
                      </a:r>
                      <a:endParaRPr lang="ru-RU" sz="1200" b="1" dirty="0"/>
                    </a:p>
                  </a:txBody>
                  <a:tcPr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2" name="Рисунок 1">
            <a:extLst>
              <a:ext uri="{FF2B5EF4-FFF2-40B4-BE49-F238E27FC236}">
                <a16:creationId xmlns:a16="http://schemas.microsoft.com/office/drawing/2014/main" id="{330EC8C4-AA3E-46CE-B5CC-4B42DAC352DC}"/>
              </a:ext>
            </a:extLst>
          </p:cNvPr>
          <p:cNvPicPr>
            <a:picLocks noChangeAspect="1"/>
          </p:cNvPicPr>
          <p:nvPr/>
        </p:nvPicPr>
        <p:blipFill>
          <a:blip r:embed="rId3"/>
          <a:stretch>
            <a:fillRect/>
          </a:stretch>
        </p:blipFill>
        <p:spPr>
          <a:xfrm>
            <a:off x="-78497" y="0"/>
            <a:ext cx="1524132" cy="1292464"/>
          </a:xfrm>
          <a:prstGeom prst="rect">
            <a:avLst/>
          </a:prstGeom>
        </p:spPr>
      </p:pic>
    </p:spTree>
    <p:extLst>
      <p:ext uri="{BB962C8B-B14F-4D97-AF65-F5344CB8AC3E}">
        <p14:creationId xmlns:p14="http://schemas.microsoft.com/office/powerpoint/2010/main" val="302631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39799" y="560398"/>
            <a:ext cx="7891265" cy="770324"/>
          </a:xfrm>
        </p:spPr>
        <p:txBody>
          <a:bodyPr>
            <a:normAutofit fontScale="90000"/>
          </a:bodyPr>
          <a:lstStyle/>
          <a:p>
            <a:br>
              <a:rPr lang="ru-RU" sz="3600" b="1" dirty="0"/>
            </a:br>
            <a:r>
              <a:rPr lang="ru-RU" sz="2200" dirty="0"/>
              <a:t> </a:t>
            </a:r>
            <a:r>
              <a:rPr lang="ru-RU" sz="2200" b="1" dirty="0"/>
              <a:t>Электронно-микроскопические фотографии  зерен </a:t>
            </a:r>
            <a:r>
              <a:rPr lang="ru-RU" sz="2200" b="1" dirty="0" err="1"/>
              <a:t>наноцемента</a:t>
            </a:r>
            <a:r>
              <a:rPr lang="ru-RU" sz="2200" b="1" dirty="0"/>
              <a:t> (портландцемента с </a:t>
            </a:r>
            <a:r>
              <a:rPr lang="ru-RU" sz="2200" b="1" dirty="0" err="1"/>
              <a:t>нанооболочками</a:t>
            </a:r>
            <a:r>
              <a:rPr lang="ru-RU" sz="2200" b="1" dirty="0"/>
              <a:t>). </a:t>
            </a:r>
            <a:br>
              <a:rPr lang="ru-RU" sz="2200" b="1" dirty="0"/>
            </a:br>
            <a:r>
              <a:rPr lang="ru-RU" sz="2000" b="1" dirty="0">
                <a:solidFill>
                  <a:schemeClr val="bg1"/>
                </a:solidFill>
              </a:rPr>
              <a:t>Толщина </a:t>
            </a:r>
            <a:r>
              <a:rPr lang="ru-RU" sz="2000" b="1" dirty="0" err="1">
                <a:solidFill>
                  <a:schemeClr val="bg1"/>
                </a:solidFill>
              </a:rPr>
              <a:t>нанооболочек</a:t>
            </a:r>
            <a:r>
              <a:rPr lang="ru-RU" sz="2000" b="1" dirty="0">
                <a:solidFill>
                  <a:schemeClr val="bg1"/>
                </a:solidFill>
              </a:rPr>
              <a:t> и масштаб на фото . </a:t>
            </a:r>
            <a:br>
              <a:rPr lang="ru-RU" sz="2000" b="1" dirty="0">
                <a:solidFill>
                  <a:schemeClr val="bg1"/>
                </a:solidFill>
              </a:rPr>
            </a:br>
            <a:br>
              <a:rPr lang="ru-RU" sz="3200" b="1" dirty="0"/>
            </a:br>
            <a:r>
              <a:rPr lang="ru-RU" sz="3600" b="1" dirty="0"/>
              <a:t>  </a:t>
            </a:r>
            <a:r>
              <a:rPr lang="ru-RU" sz="2000" b="1" dirty="0"/>
              <a:t> </a:t>
            </a:r>
            <a:r>
              <a:rPr lang="ru-RU" sz="2400" b="1" dirty="0"/>
              <a:t>                                                                                                                                  </a:t>
            </a:r>
          </a:p>
        </p:txBody>
      </p:sp>
      <p:sp>
        <p:nvSpPr>
          <p:cNvPr id="7" name="Содержимое 4"/>
          <p:cNvSpPr txBox="1">
            <a:spLocks/>
          </p:cNvSpPr>
          <p:nvPr/>
        </p:nvSpPr>
        <p:spPr>
          <a:xfrm>
            <a:off x="467544" y="1340768"/>
            <a:ext cx="8219256"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1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Таблица 7"/>
          <p:cNvGraphicFramePr>
            <a:graphicFrameLocks noGrp="1"/>
          </p:cNvGraphicFramePr>
          <p:nvPr/>
        </p:nvGraphicFramePr>
        <p:xfrm>
          <a:off x="467544" y="1341444"/>
          <a:ext cx="8363521" cy="5206680"/>
        </p:xfrm>
        <a:graphic>
          <a:graphicData uri="http://schemas.openxmlformats.org/drawingml/2006/table">
            <a:tbl>
              <a:tblPr/>
              <a:tblGrid>
                <a:gridCol w="8363521">
                  <a:extLst>
                    <a:ext uri="{9D8B030D-6E8A-4147-A177-3AD203B41FA5}">
                      <a16:colId xmlns:a16="http://schemas.microsoft.com/office/drawing/2014/main" val="20000"/>
                    </a:ext>
                  </a:extLst>
                </a:gridCol>
              </a:tblGrid>
              <a:tr h="4688520">
                <a:tc>
                  <a:txBody>
                    <a:bodyPr/>
                    <a:lstStyle/>
                    <a:p>
                      <a:r>
                        <a:rPr lang="ru-RU" sz="1800" b="1" kern="1200" dirty="0">
                          <a:solidFill>
                            <a:schemeClr val="tx1"/>
                          </a:solidFill>
                          <a:effectLst/>
                          <a:latin typeface="+mn-lt"/>
                          <a:ea typeface="+mn-ea"/>
                          <a:cs typeface="+mn-cs"/>
                        </a:rPr>
                        <a:t> </a:t>
                      </a:r>
                      <a:endParaRPr lang="ru-RU" sz="1800"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r>
                        <a:rPr lang="ru-RU" sz="2400" b="1" kern="1200" dirty="0">
                          <a:solidFill>
                            <a:schemeClr val="tx1"/>
                          </a:solidFill>
                          <a:effectLst/>
                          <a:latin typeface="+mn-lt"/>
                          <a:ea typeface="+mn-ea"/>
                          <a:cs typeface="+mn-cs"/>
                        </a:rPr>
                        <a:t>   </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6188">
                <a:tc>
                  <a:txBody>
                    <a:bodyPr/>
                    <a:lstStyle/>
                    <a:p>
                      <a:r>
                        <a:rPr lang="ru-RU" sz="2800" b="1" dirty="0">
                          <a:solidFill>
                            <a:schemeClr val="tx1"/>
                          </a:solidFill>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val="10001"/>
                  </a:ext>
                </a:extLst>
              </a:tr>
            </a:tbl>
          </a:graphicData>
        </a:graphic>
      </p:graphicFrame>
      <p:pic>
        <p:nvPicPr>
          <p:cNvPr id="9" name="Графический объект1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6689" y="1606600"/>
            <a:ext cx="4050111" cy="3909955"/>
          </a:xfrm>
          <a:prstGeom prst="rect">
            <a:avLst/>
          </a:prstGeom>
          <a:noFill/>
          <a:ln>
            <a:noFill/>
          </a:ln>
        </p:spPr>
      </p:pic>
      <p:pic>
        <p:nvPicPr>
          <p:cNvPr id="10" name="Графический объект5"/>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1606600"/>
            <a:ext cx="4024879" cy="3909956"/>
          </a:xfrm>
          <a:prstGeom prst="rect">
            <a:avLst/>
          </a:prstGeom>
          <a:noFill/>
          <a:ln>
            <a:noFill/>
          </a:ln>
        </p:spPr>
      </p:pic>
      <p:pic>
        <p:nvPicPr>
          <p:cNvPr id="11" name="Рисунок 10"/>
          <p:cNvPicPr>
            <a:picLocks noChangeAspect="1"/>
          </p:cNvPicPr>
          <p:nvPr/>
        </p:nvPicPr>
        <p:blipFill rotWithShape="1">
          <a:blip r:embed="rId4" cstate="email">
            <a:extLst>
              <a:ext uri="{28A0092B-C50C-407E-A947-70E740481C1C}">
                <a14:useLocalDpi xmlns:a14="http://schemas.microsoft.com/office/drawing/2010/main"/>
              </a:ext>
            </a:extLst>
          </a:blip>
          <a:srcRect l="49590"/>
          <a:stretch/>
        </p:blipFill>
        <p:spPr>
          <a:xfrm>
            <a:off x="194872" y="262224"/>
            <a:ext cx="1178922" cy="1000147"/>
          </a:xfrm>
          <a:prstGeom prst="rect">
            <a:avLst/>
          </a:prstGeom>
        </p:spPr>
      </p:pic>
    </p:spTree>
    <p:extLst>
      <p:ext uri="{BB962C8B-B14F-4D97-AF65-F5344CB8AC3E}">
        <p14:creationId xmlns:p14="http://schemas.microsoft.com/office/powerpoint/2010/main" val="269035137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25179" y="1592796"/>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67544" y="1862826"/>
            <a:ext cx="8219256" cy="3589046"/>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6" name="Заголовок 3"/>
          <p:cNvSpPr>
            <a:spLocks noGrp="1"/>
          </p:cNvSpPr>
          <p:nvPr>
            <p:ph type="title"/>
          </p:nvPr>
        </p:nvSpPr>
        <p:spPr>
          <a:xfrm>
            <a:off x="1727199" y="1022537"/>
            <a:ext cx="6805241" cy="275580"/>
          </a:xfrm>
        </p:spPr>
        <p:txBody>
          <a:bodyPr>
            <a:noAutofit/>
          </a:bodyPr>
          <a:lstStyle/>
          <a:p>
            <a:r>
              <a:rPr lang="ru-RU" sz="1600" b="1" dirty="0">
                <a:latin typeface="+mn-lt"/>
              </a:rPr>
              <a:t>        ПРИНЦИП РАБОТЫ ДОРОЖНЫХ ОДЕЖД ИЗ ЦЕМЕНТОБЕТОНА </a:t>
            </a:r>
            <a:br>
              <a:rPr lang="ru-RU" sz="1600" b="1" dirty="0">
                <a:latin typeface="+mn-lt"/>
              </a:rPr>
            </a:br>
            <a:r>
              <a:rPr lang="ru-RU" sz="1600" b="1" dirty="0">
                <a:latin typeface="+mn-lt"/>
              </a:rPr>
              <a:t> </a:t>
            </a:r>
          </a:p>
        </p:txBody>
      </p:sp>
      <p:sp>
        <p:nvSpPr>
          <p:cNvPr id="9" name="Rectangle 3"/>
          <p:cNvSpPr txBox="1">
            <a:spLocks noChangeArrowheads="1"/>
          </p:cNvSpPr>
          <p:nvPr/>
        </p:nvSpPr>
        <p:spPr>
          <a:xfrm>
            <a:off x="3275856" y="4077072"/>
            <a:ext cx="2736304" cy="1080120"/>
          </a:xfrm>
          <a:prstGeom prst="rect">
            <a:avLst/>
          </a:prstGeom>
        </p:spPr>
        <p:txBody>
          <a:bodyPr vert="horz" lIns="91440" tIns="45720" rIns="91440" bIns="45720" rtlCol="0">
            <a:normAutofit/>
          </a:bodyPr>
          <a:lstStyle/>
          <a:p>
            <a:pPr lvl="0">
              <a:lnSpc>
                <a:spcPct val="80000"/>
              </a:lnSpc>
              <a:spcBef>
                <a:spcPct val="20000"/>
              </a:spcBef>
            </a:pPr>
            <a:endParaRPr lang="ru-RU" dirty="0"/>
          </a:p>
        </p:txBody>
      </p:sp>
      <p:pic>
        <p:nvPicPr>
          <p:cNvPr id="11" name="Рисунок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975" y="1811131"/>
            <a:ext cx="5413323" cy="2535972"/>
          </a:xfrm>
          <a:prstGeom prst="rect">
            <a:avLst/>
          </a:prstGeom>
          <a:noFill/>
          <a:ln>
            <a:noFill/>
          </a:ln>
        </p:spPr>
      </p:pic>
      <p:graphicFrame>
        <p:nvGraphicFramePr>
          <p:cNvPr id="2" name="Таблица 1"/>
          <p:cNvGraphicFramePr>
            <a:graphicFrameLocks noGrp="1"/>
          </p:cNvGraphicFramePr>
          <p:nvPr/>
        </p:nvGraphicFramePr>
        <p:xfrm>
          <a:off x="611560" y="4454527"/>
          <a:ext cx="7920880" cy="1257300"/>
        </p:xfrm>
        <a:graphic>
          <a:graphicData uri="http://schemas.openxmlformats.org/drawingml/2006/table">
            <a:tbl>
              <a:tblPr/>
              <a:tblGrid>
                <a:gridCol w="7920880">
                  <a:extLst>
                    <a:ext uri="{9D8B030D-6E8A-4147-A177-3AD203B41FA5}">
                      <a16:colId xmlns:a16="http://schemas.microsoft.com/office/drawing/2014/main" val="20000"/>
                    </a:ext>
                  </a:extLst>
                </a:gridCol>
              </a:tblGrid>
              <a:tr h="1188720">
                <a:tc>
                  <a:txBody>
                    <a:bodyPr/>
                    <a:lstStyle/>
                    <a:p>
                      <a:pPr algn="l"/>
                      <a:r>
                        <a:rPr lang="ru-RU" sz="1400" dirty="0">
                          <a:solidFill>
                            <a:srgbClr val="FF0000"/>
                          </a:solidFill>
                        </a:rPr>
                        <a:t>   </a:t>
                      </a:r>
                      <a:r>
                        <a:rPr lang="ru-RU" sz="1200" b="1" dirty="0">
                          <a:solidFill>
                            <a:schemeClr val="tx2"/>
                          </a:solidFill>
                        </a:rPr>
                        <a:t>Предлагаемая строительно-транспортная</a:t>
                      </a:r>
                      <a:r>
                        <a:rPr lang="ru-RU" sz="1200" b="1" baseline="0" dirty="0">
                          <a:solidFill>
                            <a:schemeClr val="tx2"/>
                          </a:solidFill>
                        </a:rPr>
                        <a:t> система ИМЭТСТРОЙ предусматривает высокопрочное несущее основание дорожных одежд из сборных железобетонных плит заводского изготовления (гарантия качества), собранных в единую длинномерную конструкцию (пакет из десятка плит) практически не реагирующих на вспучивание грунтов  и воздействие климата.                                </a:t>
                      </a:r>
                    </a:p>
                    <a:p>
                      <a:pPr algn="l"/>
                      <a:r>
                        <a:rPr lang="ru-RU" sz="1200" b="1" baseline="0" dirty="0">
                          <a:solidFill>
                            <a:schemeClr val="tx2"/>
                          </a:solidFill>
                        </a:rPr>
                        <a:t>                                                                                                                                                                                                                            </a:t>
                      </a:r>
                      <a:r>
                        <a:rPr lang="ru-RU" sz="1400" b="1" baseline="0" dirty="0">
                          <a:solidFill>
                            <a:schemeClr val="tx2"/>
                          </a:solidFill>
                        </a:rPr>
                        <a:t> </a:t>
                      </a:r>
                      <a:r>
                        <a:rPr lang="ru-RU" sz="1400" b="1" i="1" baseline="0" dirty="0">
                          <a:solidFill>
                            <a:schemeClr val="tx1"/>
                          </a:solidFill>
                        </a:rPr>
                        <a:t>8</a:t>
                      </a:r>
                      <a:endParaRPr lang="ru-RU" sz="1400" b="1" i="1" dirty="0">
                        <a:solidFill>
                          <a:schemeClr val="tx1"/>
                        </a:solidFill>
                      </a:endParaRPr>
                    </a:p>
                  </a:txBody>
                  <a:tcPr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3" name="Рисунок 2">
            <a:extLst>
              <a:ext uri="{FF2B5EF4-FFF2-40B4-BE49-F238E27FC236}">
                <a16:creationId xmlns:a16="http://schemas.microsoft.com/office/drawing/2014/main" id="{7DDB0AC5-A561-7B7B-DD48-32E1BA1E2E23}"/>
              </a:ext>
            </a:extLst>
          </p:cNvPr>
          <p:cNvPicPr>
            <a:picLocks noChangeAspect="1"/>
          </p:cNvPicPr>
          <p:nvPr/>
        </p:nvPicPr>
        <p:blipFill>
          <a:blip r:embed="rId3"/>
          <a:stretch>
            <a:fillRect/>
          </a:stretch>
        </p:blipFill>
        <p:spPr>
          <a:xfrm>
            <a:off x="193963" y="231046"/>
            <a:ext cx="1251671" cy="1061417"/>
          </a:xfrm>
          <a:prstGeom prst="rect">
            <a:avLst/>
          </a:prstGeom>
        </p:spPr>
      </p:pic>
    </p:spTree>
    <p:extLst>
      <p:ext uri="{BB962C8B-B14F-4D97-AF65-F5344CB8AC3E}">
        <p14:creationId xmlns:p14="http://schemas.microsoft.com/office/powerpoint/2010/main" val="531284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0" y="267448"/>
            <a:ext cx="7213600" cy="1116852"/>
          </a:xfrm>
        </p:spPr>
        <p:txBody>
          <a:bodyPr>
            <a:normAutofit/>
          </a:bodyPr>
          <a:lstStyle/>
          <a:p>
            <a:pPr>
              <a:lnSpc>
                <a:spcPct val="100000"/>
              </a:lnSpc>
            </a:pPr>
            <a:r>
              <a:rPr lang="ru-RU" sz="2000" dirty="0">
                <a:solidFill>
                  <a:schemeClr val="tx1"/>
                </a:solidFill>
              </a:rPr>
              <a:t>Новые  сборные конструкции дорожных </a:t>
            </a:r>
            <a:r>
              <a:rPr lang="en-US" sz="2000" dirty="0">
                <a:solidFill>
                  <a:schemeClr val="tx1"/>
                </a:solidFill>
              </a:rPr>
              <a:t> </a:t>
            </a:r>
            <a:r>
              <a:rPr lang="ru-RU" sz="2000" dirty="0">
                <a:solidFill>
                  <a:schemeClr val="tx1"/>
                </a:solidFill>
              </a:rPr>
              <a:t>одежд</a:t>
            </a:r>
            <a:br>
              <a:rPr lang="ru-RU" sz="2000">
                <a:solidFill>
                  <a:schemeClr val="tx1"/>
                </a:solidFill>
              </a:rPr>
            </a:br>
            <a:r>
              <a:rPr lang="ru-RU" sz="2000">
                <a:solidFill>
                  <a:schemeClr val="tx1"/>
                </a:solidFill>
              </a:rPr>
              <a:t> </a:t>
            </a:r>
            <a:r>
              <a:rPr lang="ru-RU" sz="2000" dirty="0">
                <a:solidFill>
                  <a:schemeClr val="tx1"/>
                </a:solidFill>
              </a:rPr>
              <a:t>автомобильных дорог </a:t>
            </a:r>
            <a:r>
              <a:rPr lang="en-US" sz="2000" dirty="0">
                <a:solidFill>
                  <a:schemeClr val="tx1"/>
                </a:solidFill>
              </a:rPr>
              <a:t>- </a:t>
            </a:r>
            <a:r>
              <a:rPr lang="ru-RU" sz="2000" dirty="0">
                <a:solidFill>
                  <a:schemeClr val="tx1"/>
                </a:solidFill>
              </a:rPr>
              <a:t>система </a:t>
            </a:r>
            <a:r>
              <a:rPr lang="en-US" sz="2000" dirty="0">
                <a:solidFill>
                  <a:schemeClr val="tx1"/>
                </a:solidFill>
              </a:rPr>
              <a:t>FUTURE  ROUD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658" y="2062163"/>
            <a:ext cx="4015792" cy="2405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5825" y="4305300"/>
            <a:ext cx="330517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0453" y="1608667"/>
            <a:ext cx="4653048" cy="318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00453" y="4942945"/>
            <a:ext cx="4514056"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a:extLst>
              <a:ext uri="{FF2B5EF4-FFF2-40B4-BE49-F238E27FC236}">
                <a16:creationId xmlns:a16="http://schemas.microsoft.com/office/drawing/2014/main" id="{7B478E91-BA99-74EB-EA7F-2D877BF42501}"/>
              </a:ext>
            </a:extLst>
          </p:cNvPr>
          <p:cNvPicPr>
            <a:picLocks noChangeAspect="1"/>
          </p:cNvPicPr>
          <p:nvPr/>
        </p:nvPicPr>
        <p:blipFill>
          <a:blip r:embed="rId6"/>
          <a:stretch>
            <a:fillRect/>
          </a:stretch>
        </p:blipFill>
        <p:spPr>
          <a:xfrm>
            <a:off x="123759" y="267448"/>
            <a:ext cx="1524132" cy="1292464"/>
          </a:xfrm>
          <a:prstGeom prst="rect">
            <a:avLst/>
          </a:prstGeom>
        </p:spPr>
      </p:pic>
    </p:spTree>
    <p:extLst>
      <p:ext uri="{BB962C8B-B14F-4D97-AF65-F5344CB8AC3E}">
        <p14:creationId xmlns:p14="http://schemas.microsoft.com/office/powerpoint/2010/main" val="599829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700808"/>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67544" y="1862827"/>
            <a:ext cx="8081754" cy="3603203"/>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6" name="Заголовок 3"/>
          <p:cNvSpPr>
            <a:spLocks noGrp="1"/>
          </p:cNvSpPr>
          <p:nvPr>
            <p:ph type="title"/>
          </p:nvPr>
        </p:nvSpPr>
        <p:spPr>
          <a:xfrm>
            <a:off x="457200" y="1110996"/>
            <a:ext cx="8229600" cy="45719"/>
          </a:xfrm>
        </p:spPr>
        <p:txBody>
          <a:bodyPr>
            <a:noAutofit/>
          </a:bodyPr>
          <a:lstStyle/>
          <a:p>
            <a:r>
              <a:rPr lang="ru-RU" sz="1800" b="1" dirty="0">
                <a:latin typeface="+mn-lt"/>
              </a:rPr>
              <a:t>                      СТРОИТЕЛЬСТВО ПЕРВОЙ АВТОМОБИЛЬНОЙ ДОРОГИ  ПО СИСТЕМЕ</a:t>
            </a:r>
            <a:br>
              <a:rPr lang="ru-RU" sz="1800" b="1" dirty="0">
                <a:latin typeface="+mn-lt"/>
              </a:rPr>
            </a:br>
            <a:r>
              <a:rPr lang="ru-RU" sz="1800" b="1" dirty="0">
                <a:latin typeface="+mn-lt"/>
              </a:rPr>
              <a:t>                    ИМЭТСТРОЙ  В БЕЛГОРОДСКОЙ ОБЛАСТИ  И  СПЕЦОБЪЕКТА</a:t>
            </a:r>
          </a:p>
        </p:txBody>
      </p:sp>
      <p:sp>
        <p:nvSpPr>
          <p:cNvPr id="9" name="Rectangle 3"/>
          <p:cNvSpPr txBox="1">
            <a:spLocks noChangeArrowheads="1"/>
          </p:cNvSpPr>
          <p:nvPr/>
        </p:nvSpPr>
        <p:spPr>
          <a:xfrm>
            <a:off x="3275856" y="4077072"/>
            <a:ext cx="2736304" cy="1080120"/>
          </a:xfrm>
          <a:prstGeom prst="rect">
            <a:avLst/>
          </a:prstGeom>
        </p:spPr>
        <p:txBody>
          <a:bodyPr vert="horz" lIns="91440" tIns="45720" rIns="91440" bIns="45720" rtlCol="0">
            <a:normAutofit/>
          </a:bodyPr>
          <a:lstStyle/>
          <a:p>
            <a:pPr lvl="0">
              <a:lnSpc>
                <a:spcPct val="80000"/>
              </a:lnSpc>
              <a:spcBef>
                <a:spcPct val="20000"/>
              </a:spcBef>
            </a:pPr>
            <a:endParaRPr lang="ru-RU" dirty="0"/>
          </a:p>
        </p:txBody>
      </p:sp>
      <p:pic>
        <p:nvPicPr>
          <p:cNvPr id="1026" name="Рисунок 1" descr="сканирование013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536" t="19321"/>
          <a:stretch/>
        </p:blipFill>
        <p:spPr bwMode="auto">
          <a:xfrm>
            <a:off x="1547664" y="2037033"/>
            <a:ext cx="2952006" cy="36859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Рисунок 2" descr="сканирование01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5475" y="2037032"/>
            <a:ext cx="393382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 y="844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4"/>
          <p:cNvSpPr>
            <a:spLocks noChangeArrowheads="1"/>
          </p:cNvSpPr>
          <p:nvPr/>
        </p:nvSpPr>
        <p:spPr bwMode="auto">
          <a:xfrm>
            <a:off x="0" y="4467003"/>
            <a:ext cx="31290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sz="1100">
                <a:latin typeface="Calibri" pitchFamily="34" charset="0"/>
                <a:ea typeface="Calibri" pitchFamily="34" charset="0"/>
                <a:cs typeface="Times New Roman" pitchFamily="18" charset="0"/>
              </a:rPr>
              <a:t>    </a:t>
            </a:r>
            <a:endParaRPr lang="ru-RU" altLang="ru-RU" sz="600">
              <a:latin typeface="Arial" pitchFamily="34" charset="0"/>
              <a:cs typeface="Arial" pitchFamily="34" charset="0"/>
            </a:endParaRPr>
          </a:p>
          <a:p>
            <a:pPr defTabSz="914400" eaLnBrk="0" fontAlgn="base" hangingPunct="0">
              <a:spcBef>
                <a:spcPct val="0"/>
              </a:spcBef>
              <a:spcAft>
                <a:spcPct val="0"/>
              </a:spcAft>
            </a:pPr>
            <a:endParaRPr lang="ru-RU" altLang="ru-RU">
              <a:latin typeface="Arial" pitchFamily="34" charset="0"/>
              <a:cs typeface="Arial" pitchFamily="34" charset="0"/>
            </a:endParaRPr>
          </a:p>
        </p:txBody>
      </p:sp>
      <p:sp>
        <p:nvSpPr>
          <p:cNvPr id="14" name="Нижний колонтитул 8"/>
          <p:cNvSpPr>
            <a:spLocks noGrp="1"/>
          </p:cNvSpPr>
          <p:nvPr>
            <p:ph type="ftr" sz="quarter" idx="11"/>
          </p:nvPr>
        </p:nvSpPr>
        <p:spPr>
          <a:xfrm flipH="1">
            <a:off x="5940152" y="5694241"/>
            <a:ext cx="2520280" cy="144016"/>
          </a:xfrm>
        </p:spPr>
        <p:txBody>
          <a:bodyPr/>
          <a:lstStyle/>
          <a:p>
            <a:pPr algn="just"/>
            <a:r>
              <a:rPr lang="ru-RU" sz="1400" b="1" dirty="0"/>
              <a:t>                                               10</a:t>
            </a:r>
          </a:p>
        </p:txBody>
      </p:sp>
      <p:pic>
        <p:nvPicPr>
          <p:cNvPr id="4" name="Рисунок 3">
            <a:extLst>
              <a:ext uri="{FF2B5EF4-FFF2-40B4-BE49-F238E27FC236}">
                <a16:creationId xmlns:a16="http://schemas.microsoft.com/office/drawing/2014/main" id="{54E2E9F6-6F80-B455-17FF-A2EBDA0BD1FF}"/>
              </a:ext>
            </a:extLst>
          </p:cNvPr>
          <p:cNvPicPr>
            <a:picLocks noChangeAspect="1"/>
          </p:cNvPicPr>
          <p:nvPr/>
        </p:nvPicPr>
        <p:blipFill>
          <a:blip r:embed="rId5"/>
          <a:stretch>
            <a:fillRect/>
          </a:stretch>
        </p:blipFill>
        <p:spPr>
          <a:xfrm>
            <a:off x="123759" y="267448"/>
            <a:ext cx="1524132" cy="129246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631064"/>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3"/>
          <p:cNvSpPr>
            <a:spLocks noGrp="1"/>
          </p:cNvSpPr>
          <p:nvPr>
            <p:ph type="title"/>
          </p:nvPr>
        </p:nvSpPr>
        <p:spPr>
          <a:xfrm>
            <a:off x="990600" y="581025"/>
            <a:ext cx="7696200" cy="1173791"/>
          </a:xfrm>
        </p:spPr>
        <p:txBody>
          <a:bodyPr>
            <a:noAutofit/>
          </a:bodyPr>
          <a:lstStyle/>
          <a:p>
            <a:r>
              <a:rPr lang="ru-RU" sz="1800" b="1" dirty="0">
                <a:latin typeface="+mn-lt"/>
              </a:rPr>
              <a:t>      ЭКОНОМИКА ПЕРВОЙ АВТОМОБИЛЬНОЙ ДОРОГИ  ПО СИСТЕМЕ</a:t>
            </a:r>
            <a:br>
              <a:rPr lang="ru-RU" sz="1800" b="1" dirty="0">
                <a:latin typeface="+mn-lt"/>
              </a:rPr>
            </a:br>
            <a:r>
              <a:rPr lang="ru-RU" sz="1800" b="1" dirty="0">
                <a:latin typeface="+mn-lt"/>
              </a:rPr>
              <a:t>     ИМЭТСТРОЙ  В БЕЛГОРОДСКОЙ ОБЛАСТИ  </a:t>
            </a:r>
          </a:p>
        </p:txBody>
      </p:sp>
      <p:sp>
        <p:nvSpPr>
          <p:cNvPr id="2" name="Rectangle 3"/>
          <p:cNvSpPr>
            <a:spLocks noChangeArrowheads="1"/>
          </p:cNvSpPr>
          <p:nvPr/>
        </p:nvSpPr>
        <p:spPr bwMode="auto">
          <a:xfrm>
            <a:off x="1" y="844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4"/>
          <p:cNvSpPr>
            <a:spLocks noChangeArrowheads="1"/>
          </p:cNvSpPr>
          <p:nvPr/>
        </p:nvSpPr>
        <p:spPr bwMode="auto">
          <a:xfrm>
            <a:off x="0" y="4467003"/>
            <a:ext cx="31290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sz="1100">
                <a:latin typeface="Calibri" pitchFamily="34" charset="0"/>
                <a:ea typeface="Calibri" pitchFamily="34" charset="0"/>
                <a:cs typeface="Times New Roman" pitchFamily="18" charset="0"/>
              </a:rPr>
              <a:t>    </a:t>
            </a:r>
            <a:endParaRPr lang="ru-RU" altLang="ru-RU" sz="600">
              <a:latin typeface="Arial" pitchFamily="34" charset="0"/>
              <a:cs typeface="Arial" pitchFamily="34" charset="0"/>
            </a:endParaRPr>
          </a:p>
          <a:p>
            <a:pPr defTabSz="914400" eaLnBrk="0" fontAlgn="base" hangingPunct="0">
              <a:spcBef>
                <a:spcPct val="0"/>
              </a:spcBef>
              <a:spcAft>
                <a:spcPct val="0"/>
              </a:spcAft>
            </a:pPr>
            <a:endParaRPr lang="ru-RU" altLang="ru-RU">
              <a:latin typeface="Arial" pitchFamily="34" charset="0"/>
              <a:cs typeface="Arial" pitchFamily="34" charset="0"/>
            </a:endParaRPr>
          </a:p>
        </p:txBody>
      </p:sp>
      <p:sp>
        <p:nvSpPr>
          <p:cNvPr id="4" name="Rectangle 3"/>
          <p:cNvSpPr>
            <a:spLocks noChangeArrowheads="1"/>
          </p:cNvSpPr>
          <p:nvPr/>
        </p:nvSpPr>
        <p:spPr bwMode="auto">
          <a:xfrm>
            <a:off x="1" y="844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4"/>
          <p:cNvSpPr>
            <a:spLocks noChangeArrowheads="1"/>
          </p:cNvSpPr>
          <p:nvPr/>
        </p:nvSpPr>
        <p:spPr bwMode="auto">
          <a:xfrm>
            <a:off x="0" y="5095653"/>
            <a:ext cx="21672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sz="1100">
                <a:latin typeface="Calibri" pitchFamily="34" charset="0"/>
                <a:ea typeface="Calibri" pitchFamily="34" charset="0"/>
                <a:cs typeface="Times New Roman" pitchFamily="18" charset="0"/>
              </a:rPr>
              <a:t> </a:t>
            </a:r>
            <a:endParaRPr lang="ru-RU" altLang="ru-RU" sz="600">
              <a:latin typeface="Arial" pitchFamily="34" charset="0"/>
              <a:cs typeface="Arial" pitchFamily="34" charset="0"/>
            </a:endParaRPr>
          </a:p>
          <a:p>
            <a:pPr defTabSz="914400" eaLnBrk="0" fontAlgn="base" hangingPunct="0">
              <a:spcBef>
                <a:spcPct val="0"/>
              </a:spcBef>
              <a:spcAft>
                <a:spcPct val="0"/>
              </a:spcAft>
            </a:pPr>
            <a:endParaRPr lang="ru-RU" altLang="ru-RU">
              <a:latin typeface="Arial" pitchFamily="34" charset="0"/>
              <a:cs typeface="Arial" pitchFamily="34" charset="0"/>
            </a:endParaRPr>
          </a:p>
        </p:txBody>
      </p:sp>
      <p:pic>
        <p:nvPicPr>
          <p:cNvPr id="3074" name="Рисунок 6" descr="сканирование01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42" y="1808821"/>
            <a:ext cx="3943350" cy="3993356"/>
          </a:xfrm>
          <a:prstGeom prst="rect">
            <a:avLst/>
          </a:prstGeom>
          <a:noFill/>
          <a:extLst>
            <a:ext uri="{909E8E84-426E-40DD-AFC4-6F175D3DCCD1}">
              <a14:hiddenFill xmlns:a14="http://schemas.microsoft.com/office/drawing/2010/main">
                <a:solidFill>
                  <a:srgbClr val="FFFFFF"/>
                </a:solidFill>
              </a14:hiddenFill>
            </a:ext>
          </a:extLst>
        </p:spPr>
      </p:pic>
      <p:pic>
        <p:nvPicPr>
          <p:cNvPr id="3073" name="Рисунок 7" descr="сканирование01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2" y="1831349"/>
            <a:ext cx="3952875" cy="39933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897895"/>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sz="1100">
                <a:latin typeface="Calibri" pitchFamily="34" charset="0"/>
                <a:ea typeface="Calibri" pitchFamily="34" charset="0"/>
                <a:cs typeface="Times New Roman" pitchFamily="18" charset="0"/>
              </a:rPr>
              <a:t> </a:t>
            </a:r>
            <a:endParaRPr lang="ru-RU" altLang="ru-RU">
              <a:latin typeface="Arial" pitchFamily="34" charset="0"/>
              <a:cs typeface="Arial" pitchFamily="34" charset="0"/>
            </a:endParaRPr>
          </a:p>
        </p:txBody>
      </p:sp>
      <p:sp>
        <p:nvSpPr>
          <p:cNvPr id="8" name="Rectangle 4"/>
          <p:cNvSpPr>
            <a:spLocks noChangeArrowheads="1"/>
          </p:cNvSpPr>
          <p:nvPr/>
        </p:nvSpPr>
        <p:spPr bwMode="auto">
          <a:xfrm>
            <a:off x="1" y="52517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ru-RU" altLang="ru-RU">
              <a:latin typeface="Arial" pitchFamily="34" charset="0"/>
              <a:cs typeface="Arial" pitchFamily="34" charset="0"/>
            </a:endParaRPr>
          </a:p>
        </p:txBody>
      </p:sp>
      <p:sp>
        <p:nvSpPr>
          <p:cNvPr id="16" name="Нижний колонтитул 8"/>
          <p:cNvSpPr>
            <a:spLocks noGrp="1"/>
          </p:cNvSpPr>
          <p:nvPr>
            <p:ph type="ftr" sz="quarter" idx="11"/>
          </p:nvPr>
        </p:nvSpPr>
        <p:spPr>
          <a:xfrm flipH="1">
            <a:off x="4283968" y="5589241"/>
            <a:ext cx="864096" cy="229477"/>
          </a:xfrm>
        </p:spPr>
        <p:txBody>
          <a:bodyPr/>
          <a:lstStyle/>
          <a:p>
            <a:r>
              <a:rPr lang="ru-RU" sz="1400" b="1" dirty="0"/>
              <a:t>11</a:t>
            </a:r>
          </a:p>
        </p:txBody>
      </p:sp>
      <p:pic>
        <p:nvPicPr>
          <p:cNvPr id="9" name="Рисунок 8">
            <a:extLst>
              <a:ext uri="{FF2B5EF4-FFF2-40B4-BE49-F238E27FC236}">
                <a16:creationId xmlns:a16="http://schemas.microsoft.com/office/drawing/2014/main" id="{55DB813E-D7C3-FE5B-00F5-CAB8B869BAEB}"/>
              </a:ext>
            </a:extLst>
          </p:cNvPr>
          <p:cNvPicPr>
            <a:picLocks noChangeAspect="1"/>
          </p:cNvPicPr>
          <p:nvPr/>
        </p:nvPicPr>
        <p:blipFill>
          <a:blip r:embed="rId5"/>
          <a:stretch>
            <a:fillRect/>
          </a:stretch>
        </p:blipFill>
        <p:spPr>
          <a:xfrm>
            <a:off x="123759" y="267448"/>
            <a:ext cx="1524132" cy="1292464"/>
          </a:xfrm>
          <a:prstGeom prst="rect">
            <a:avLst/>
          </a:prstGeom>
        </p:spPr>
      </p:pic>
    </p:spTree>
    <p:extLst>
      <p:ext uri="{BB962C8B-B14F-4D97-AF65-F5344CB8AC3E}">
        <p14:creationId xmlns:p14="http://schemas.microsoft.com/office/powerpoint/2010/main" val="2404860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700808"/>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88781" y="1916149"/>
            <a:ext cx="8219256" cy="3589046"/>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0" name="Заголовок 3"/>
          <p:cNvSpPr>
            <a:spLocks noGrp="1"/>
          </p:cNvSpPr>
          <p:nvPr>
            <p:ph type="title"/>
          </p:nvPr>
        </p:nvSpPr>
        <p:spPr>
          <a:xfrm>
            <a:off x="1371600" y="447675"/>
            <a:ext cx="7336436" cy="1071217"/>
          </a:xfrm>
        </p:spPr>
        <p:txBody>
          <a:bodyPr>
            <a:noAutofit/>
          </a:bodyPr>
          <a:lstStyle/>
          <a:p>
            <a:r>
              <a:rPr lang="ru-RU" sz="2000" b="1" dirty="0">
                <a:latin typeface="+mn-lt"/>
              </a:rPr>
              <a:t>            Сборные железобетонные конструкции по строительной	 системе ИМЭТСТРОЙ для железных дорог</a:t>
            </a:r>
          </a:p>
        </p:txBody>
      </p:sp>
      <p:pic>
        <p:nvPicPr>
          <p:cNvPr id="35842" name="Picture 2" descr="дорога 015"/>
          <p:cNvPicPr>
            <a:picLocks noChangeAspect="1" noChangeArrowheads="1"/>
          </p:cNvPicPr>
          <p:nvPr/>
        </p:nvPicPr>
        <p:blipFill>
          <a:blip r:embed="rId2" cstate="print"/>
          <a:srcRect/>
          <a:stretch>
            <a:fillRect/>
          </a:stretch>
        </p:blipFill>
        <p:spPr bwMode="auto">
          <a:xfrm>
            <a:off x="4822522" y="1970838"/>
            <a:ext cx="3842482" cy="2322258"/>
          </a:xfrm>
          <a:prstGeom prst="rect">
            <a:avLst/>
          </a:prstGeom>
          <a:noFill/>
          <a:ln w="9525">
            <a:noFill/>
            <a:miter lim="800000"/>
            <a:headEnd/>
            <a:tailEnd/>
          </a:ln>
        </p:spPr>
      </p:pic>
      <p:pic>
        <p:nvPicPr>
          <p:cNvPr id="35843" name="Picture 3" descr="Безимени-2"/>
          <p:cNvPicPr>
            <a:picLocks noChangeAspect="1" noChangeArrowheads="1"/>
          </p:cNvPicPr>
          <p:nvPr/>
        </p:nvPicPr>
        <p:blipFill>
          <a:blip r:embed="rId3" cstate="print"/>
          <a:srcRect/>
          <a:stretch>
            <a:fillRect/>
          </a:stretch>
        </p:blipFill>
        <p:spPr bwMode="auto">
          <a:xfrm>
            <a:off x="575556" y="4725145"/>
            <a:ext cx="3672408" cy="1104320"/>
          </a:xfrm>
          <a:prstGeom prst="rect">
            <a:avLst/>
          </a:prstGeom>
          <a:noFill/>
          <a:ln w="9525">
            <a:noFill/>
            <a:miter lim="800000"/>
            <a:headEnd/>
            <a:tailEnd/>
          </a:ln>
        </p:spPr>
      </p:pic>
      <p:sp>
        <p:nvSpPr>
          <p:cNvPr id="35845" name="Rectangle 5"/>
          <p:cNvSpPr>
            <a:spLocks noChangeArrowheads="1"/>
          </p:cNvSpPr>
          <p:nvPr/>
        </p:nvSpPr>
        <p:spPr bwMode="auto">
          <a:xfrm>
            <a:off x="1" y="8440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5844" name="Picture 4" descr="Безимени-3"/>
          <p:cNvPicPr>
            <a:picLocks noChangeAspect="1" noChangeArrowheads="1"/>
          </p:cNvPicPr>
          <p:nvPr/>
        </p:nvPicPr>
        <p:blipFill>
          <a:blip r:embed="rId4" cstate="print"/>
          <a:srcRect/>
          <a:stretch>
            <a:fillRect/>
          </a:stretch>
        </p:blipFill>
        <p:spPr bwMode="auto">
          <a:xfrm>
            <a:off x="251520" y="2024844"/>
            <a:ext cx="4320480" cy="1685828"/>
          </a:xfrm>
          <a:prstGeom prst="rect">
            <a:avLst/>
          </a:prstGeom>
          <a:noFill/>
        </p:spPr>
      </p:pic>
      <p:sp>
        <p:nvSpPr>
          <p:cNvPr id="35846" name="Rectangle 6"/>
          <p:cNvSpPr>
            <a:spLocks noChangeArrowheads="1"/>
          </p:cNvSpPr>
          <p:nvPr/>
        </p:nvSpPr>
        <p:spPr bwMode="auto">
          <a:xfrm>
            <a:off x="-252536" y="3545144"/>
            <a:ext cx="5142953"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endParaRPr lang="ru-RU" sz="1400" dirty="0">
              <a:latin typeface="Tahoma" pitchFamily="34" charset="0"/>
              <a:ea typeface="Calibri" pitchFamily="34" charset="0"/>
              <a:cs typeface="Tahoma" pitchFamily="34" charset="0"/>
            </a:endParaRPr>
          </a:p>
          <a:p>
            <a:pPr algn="ctr" defTabSz="914400" fontAlgn="base">
              <a:spcBef>
                <a:spcPct val="0"/>
              </a:spcBef>
              <a:spcAft>
                <a:spcPct val="0"/>
              </a:spcAft>
            </a:pPr>
            <a:r>
              <a:rPr lang="ru-RU" sz="1200" dirty="0">
                <a:latin typeface="Tahoma" pitchFamily="34" charset="0"/>
                <a:ea typeface="Calibri" pitchFamily="34" charset="0"/>
                <a:cs typeface="Tahoma" pitchFamily="34" charset="0"/>
              </a:rPr>
              <a:t> Звено нового верхнего строения пути</a:t>
            </a:r>
            <a:endParaRPr lang="ru-RU" sz="1200" dirty="0">
              <a:latin typeface="Arial" pitchFamily="34" charset="0"/>
              <a:cs typeface="Arial" pitchFamily="34" charset="0"/>
            </a:endParaRPr>
          </a:p>
          <a:p>
            <a:pPr algn="ctr" defTabSz="914400" eaLnBrk="0" fontAlgn="base" hangingPunct="0">
              <a:spcBef>
                <a:spcPct val="0"/>
              </a:spcBef>
              <a:spcAft>
                <a:spcPct val="0"/>
              </a:spcAft>
            </a:pPr>
            <a:r>
              <a:rPr lang="ru-RU" sz="1200" dirty="0">
                <a:latin typeface="Tahoma" pitchFamily="34" charset="0"/>
                <a:ea typeface="Calibri" pitchFamily="34" charset="0"/>
                <a:cs typeface="Tahoma" pitchFamily="34" charset="0"/>
              </a:rPr>
              <a:t>1 – стальные канаты; 2 – песчаная подсыпка;</a:t>
            </a:r>
          </a:p>
          <a:p>
            <a:pPr algn="ctr" defTabSz="914400" eaLnBrk="0" fontAlgn="base" hangingPunct="0">
              <a:spcBef>
                <a:spcPct val="0"/>
              </a:spcBef>
              <a:spcAft>
                <a:spcPct val="0"/>
              </a:spcAft>
            </a:pPr>
            <a:r>
              <a:rPr lang="ru-RU" sz="1200" dirty="0">
                <a:latin typeface="Tahoma" pitchFamily="34" charset="0"/>
                <a:ea typeface="Calibri" pitchFamily="34" charset="0"/>
                <a:cs typeface="Tahoma" pitchFamily="34" charset="0"/>
              </a:rPr>
              <a:t>3 – щебеночная подсыпка; 4 – </a:t>
            </a:r>
            <a:r>
              <a:rPr lang="ru-RU" sz="1200" dirty="0" err="1">
                <a:latin typeface="Tahoma" pitchFamily="34" charset="0"/>
                <a:ea typeface="Calibri" pitchFamily="34" charset="0"/>
                <a:cs typeface="Tahoma" pitchFamily="34" charset="0"/>
              </a:rPr>
              <a:t>преднапряженная</a:t>
            </a:r>
            <a:r>
              <a:rPr lang="ru-RU" sz="1200" dirty="0">
                <a:latin typeface="Tahoma" pitchFamily="34" charset="0"/>
                <a:ea typeface="Calibri" pitchFamily="34" charset="0"/>
                <a:cs typeface="Tahoma" pitchFamily="34" charset="0"/>
              </a:rPr>
              <a:t> </a:t>
            </a:r>
          </a:p>
          <a:p>
            <a:pPr algn="ctr" defTabSz="914400" eaLnBrk="0" fontAlgn="base" hangingPunct="0">
              <a:spcBef>
                <a:spcPct val="0"/>
              </a:spcBef>
              <a:spcAft>
                <a:spcPct val="0"/>
              </a:spcAft>
            </a:pPr>
            <a:r>
              <a:rPr lang="ru-RU" sz="1200" dirty="0">
                <a:latin typeface="Tahoma" pitchFamily="34" charset="0"/>
                <a:ea typeface="Calibri" pitchFamily="34" charset="0"/>
                <a:cs typeface="Tahoma" pitchFamily="34" charset="0"/>
              </a:rPr>
              <a:t>ж/б плита;</a:t>
            </a:r>
            <a:endParaRPr lang="ru-RU" sz="1200" dirty="0">
              <a:latin typeface="Arial" pitchFamily="34" charset="0"/>
              <a:cs typeface="Arial" pitchFamily="34" charset="0"/>
            </a:endParaRPr>
          </a:p>
          <a:p>
            <a:pPr algn="ctr" defTabSz="914400" eaLnBrk="0" fontAlgn="base" hangingPunct="0">
              <a:spcBef>
                <a:spcPct val="0"/>
              </a:spcBef>
              <a:spcAft>
                <a:spcPct val="0"/>
              </a:spcAft>
            </a:pPr>
            <a:r>
              <a:rPr lang="ru-RU" sz="1200" dirty="0">
                <a:latin typeface="Tahoma" pitchFamily="34" charset="0"/>
                <a:ea typeface="Calibri" pitchFamily="34" charset="0"/>
                <a:cs typeface="Tahoma" pitchFamily="34" charset="0"/>
              </a:rPr>
              <a:t> 5 – сквозные каналы; 6 – стальные рельсы</a:t>
            </a:r>
          </a:p>
          <a:p>
            <a:pPr algn="ctr" defTabSz="914400" eaLnBrk="0" fontAlgn="base" hangingPunct="0">
              <a:spcBef>
                <a:spcPct val="0"/>
              </a:spcBef>
              <a:spcAft>
                <a:spcPct val="0"/>
              </a:spcAft>
            </a:pPr>
            <a:endParaRPr lang="ru-RU" dirty="0">
              <a:latin typeface="Arial" pitchFamily="34" charset="0"/>
              <a:cs typeface="Arial" pitchFamily="34" charset="0"/>
            </a:endParaRPr>
          </a:p>
        </p:txBody>
      </p:sp>
      <p:graphicFrame>
        <p:nvGraphicFramePr>
          <p:cNvPr id="2" name="Таблица 1"/>
          <p:cNvGraphicFramePr>
            <a:graphicFrameLocks noGrp="1"/>
          </p:cNvGraphicFramePr>
          <p:nvPr/>
        </p:nvGraphicFramePr>
        <p:xfrm>
          <a:off x="4447721" y="4332773"/>
          <a:ext cx="4444761" cy="1508760"/>
        </p:xfrm>
        <a:graphic>
          <a:graphicData uri="http://schemas.openxmlformats.org/drawingml/2006/table">
            <a:tbl>
              <a:tblPr/>
              <a:tblGrid>
                <a:gridCol w="4444761">
                  <a:extLst>
                    <a:ext uri="{9D8B030D-6E8A-4147-A177-3AD203B41FA5}">
                      <a16:colId xmlns:a16="http://schemas.microsoft.com/office/drawing/2014/main" val="20000"/>
                    </a:ext>
                  </a:extLst>
                </a:gridCol>
              </a:tblGrid>
              <a:tr h="1508760">
                <a:tc>
                  <a:txBody>
                    <a:bodyPr/>
                    <a:lstStyle/>
                    <a:p>
                      <a:r>
                        <a:rPr lang="ru-RU" sz="1400" b="1" dirty="0"/>
                        <a:t> Экспериментальный участок железнодорожного пути из длинномерных железобетонных плит по системе  ИМЭТСТРОЙ  на территории</a:t>
                      </a:r>
                      <a:r>
                        <a:rPr lang="ru-RU" sz="1400" b="1" baseline="0" dirty="0"/>
                        <a:t> ОАО «Московский ИМЭТ», 2008 г.</a:t>
                      </a:r>
                    </a:p>
                    <a:p>
                      <a:endParaRPr lang="ru-RU" sz="1400" b="1" baseline="0" dirty="0"/>
                    </a:p>
                    <a:p>
                      <a:r>
                        <a:rPr lang="ru-RU" sz="1400" b="1" baseline="0" dirty="0"/>
                        <a:t>                                                                                                      </a:t>
                      </a:r>
                      <a:r>
                        <a:rPr lang="ru-RU" sz="1400" b="1" i="1" baseline="0" dirty="0"/>
                        <a:t>12   </a:t>
                      </a:r>
                      <a:r>
                        <a:rPr lang="ru-RU" sz="1400" b="1" baseline="0" dirty="0"/>
                        <a:t>  </a:t>
                      </a:r>
                      <a:endParaRPr lang="ru-RU" sz="1400" b="1" dirty="0"/>
                    </a:p>
                  </a:txBody>
                  <a:tcPr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4" name="Рисунок 3">
            <a:extLst>
              <a:ext uri="{FF2B5EF4-FFF2-40B4-BE49-F238E27FC236}">
                <a16:creationId xmlns:a16="http://schemas.microsoft.com/office/drawing/2014/main" id="{128A227A-7910-985B-C52B-2425FB41AE52}"/>
              </a:ext>
            </a:extLst>
          </p:cNvPr>
          <p:cNvPicPr>
            <a:picLocks noChangeAspect="1"/>
          </p:cNvPicPr>
          <p:nvPr/>
        </p:nvPicPr>
        <p:blipFill>
          <a:blip r:embed="rId5"/>
          <a:stretch>
            <a:fillRect/>
          </a:stretch>
        </p:blipFill>
        <p:spPr>
          <a:xfrm>
            <a:off x="123759" y="267448"/>
            <a:ext cx="1524132" cy="129246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614762"/>
            <a:ext cx="7408333" cy="4914053"/>
          </a:xfrm>
        </p:spPr>
        <p:txBody>
          <a:bodyPr/>
          <a:lstStyle/>
          <a:p>
            <a:endParaRPr lang="ru-RU" dirty="0"/>
          </a:p>
        </p:txBody>
      </p:sp>
      <p:sp>
        <p:nvSpPr>
          <p:cNvPr id="3" name="Заголовок 2"/>
          <p:cNvSpPr>
            <a:spLocks noGrp="1"/>
          </p:cNvSpPr>
          <p:nvPr>
            <p:ph type="title"/>
          </p:nvPr>
        </p:nvSpPr>
        <p:spPr>
          <a:xfrm>
            <a:off x="1718322" y="338328"/>
            <a:ext cx="6968478" cy="1252728"/>
          </a:xfrm>
        </p:spPr>
        <p:txBody>
          <a:bodyPr>
            <a:normAutofit fontScale="90000"/>
          </a:bodyPr>
          <a:lstStyle/>
          <a:p>
            <a:br>
              <a:rPr lang="ru-RU" sz="3100" dirty="0">
                <a:latin typeface="Tahoma"/>
                <a:ea typeface="Times New Roman"/>
              </a:rPr>
            </a:br>
            <a:br>
              <a:rPr lang="ru-RU" sz="3100" dirty="0">
                <a:latin typeface="Tahoma"/>
                <a:ea typeface="Times New Roman"/>
              </a:rPr>
            </a:br>
            <a:br>
              <a:rPr lang="ru-RU" sz="3100" dirty="0">
                <a:latin typeface="Tahoma"/>
                <a:ea typeface="Times New Roman"/>
              </a:rPr>
            </a:br>
            <a:r>
              <a:rPr lang="ru-RU" sz="2000" dirty="0">
                <a:latin typeface="Tahoma"/>
                <a:ea typeface="Times New Roman"/>
              </a:rPr>
              <a:t>Демонстрационный участок железнодорожного пути новой конструкции (территория ОАО «Московского ИМЭТ») – </a:t>
            </a:r>
            <a:br>
              <a:rPr lang="ru-RU" sz="2000" dirty="0">
                <a:latin typeface="Tahoma"/>
                <a:ea typeface="Times New Roman"/>
              </a:rPr>
            </a:br>
            <a:r>
              <a:rPr lang="ru-RU" sz="2000" dirty="0">
                <a:latin typeface="Tahoma"/>
                <a:ea typeface="Times New Roman"/>
              </a:rPr>
              <a:t>2008 год</a:t>
            </a:r>
            <a:br>
              <a:rPr lang="ru-RU" dirty="0">
                <a:latin typeface="Times New Roman"/>
                <a:ea typeface="Times New Roman"/>
              </a:rPr>
            </a:br>
            <a:r>
              <a:rPr lang="ru-RU" dirty="0">
                <a:latin typeface="Tahoma"/>
                <a:ea typeface="Times New Roman"/>
              </a:rPr>
              <a:t> </a:t>
            </a:r>
            <a:br>
              <a:rPr lang="ru-RU" dirty="0">
                <a:latin typeface="Times New Roman"/>
                <a:ea typeface="Times New Roman"/>
              </a:rPr>
            </a:br>
            <a:endParaRPr lang="ru-RU" dirty="0"/>
          </a:p>
        </p:txBody>
      </p:sp>
      <p:pic>
        <p:nvPicPr>
          <p:cNvPr id="1026" name="Picture 2" descr="дорога 0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4085" y="1978703"/>
            <a:ext cx="6340839" cy="427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A2521D43-8F73-5133-C0C1-BA1D22B56A68}"/>
              </a:ext>
            </a:extLst>
          </p:cNvPr>
          <p:cNvPicPr>
            <a:picLocks noChangeAspect="1"/>
          </p:cNvPicPr>
          <p:nvPr/>
        </p:nvPicPr>
        <p:blipFill>
          <a:blip r:embed="rId3"/>
          <a:stretch>
            <a:fillRect/>
          </a:stretch>
        </p:blipFill>
        <p:spPr>
          <a:xfrm>
            <a:off x="194189" y="298592"/>
            <a:ext cx="1310269" cy="1111108"/>
          </a:xfrm>
          <a:prstGeom prst="rect">
            <a:avLst/>
          </a:prstGeom>
        </p:spPr>
      </p:pic>
    </p:spTree>
    <p:extLst>
      <p:ext uri="{BB962C8B-B14F-4D97-AF65-F5344CB8AC3E}">
        <p14:creationId xmlns:p14="http://schemas.microsoft.com/office/powerpoint/2010/main" val="4280721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700808"/>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88781" y="1916149"/>
            <a:ext cx="8219256" cy="3589046"/>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0" name="Заголовок 3"/>
          <p:cNvSpPr>
            <a:spLocks noGrp="1"/>
          </p:cNvSpPr>
          <p:nvPr>
            <p:ph type="title"/>
          </p:nvPr>
        </p:nvSpPr>
        <p:spPr>
          <a:xfrm>
            <a:off x="1708731" y="504825"/>
            <a:ext cx="7150837" cy="1195983"/>
          </a:xfrm>
        </p:spPr>
        <p:txBody>
          <a:bodyPr>
            <a:noAutofit/>
          </a:bodyPr>
          <a:lstStyle/>
          <a:p>
            <a:r>
              <a:rPr lang="ru-RU" sz="2000" b="1" dirty="0">
                <a:latin typeface="+mn-lt"/>
              </a:rPr>
              <a:t>       РАЗРЕЗЫ  КОРОБЧАТЫХ ЖЕЛЕЗОБЕТОННЫХ ЭЛЕМЕНТОВ ДЛЯ СКОРОСТНЫХ ДОРОГ , МОСТОВ И ЭСТАКАД</a:t>
            </a:r>
          </a:p>
        </p:txBody>
      </p:sp>
      <p:sp>
        <p:nvSpPr>
          <p:cNvPr id="35845" name="Rectangle 5"/>
          <p:cNvSpPr>
            <a:spLocks noChangeArrowheads="1"/>
          </p:cNvSpPr>
          <p:nvPr/>
        </p:nvSpPr>
        <p:spPr bwMode="auto">
          <a:xfrm>
            <a:off x="1" y="8440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70" y="2132857"/>
            <a:ext cx="4710054" cy="245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91" y="2294874"/>
            <a:ext cx="4267482" cy="220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Таблица 1"/>
          <p:cNvGraphicFramePr>
            <a:graphicFrameLocks noGrp="1"/>
          </p:cNvGraphicFramePr>
          <p:nvPr/>
        </p:nvGraphicFramePr>
        <p:xfrm>
          <a:off x="605930" y="4498088"/>
          <a:ext cx="3855903" cy="1177391"/>
        </p:xfrm>
        <a:graphic>
          <a:graphicData uri="http://schemas.openxmlformats.org/drawingml/2006/table">
            <a:tbl>
              <a:tblPr/>
              <a:tblGrid>
                <a:gridCol w="3855903">
                  <a:extLst>
                    <a:ext uri="{9D8B030D-6E8A-4147-A177-3AD203B41FA5}">
                      <a16:colId xmlns:a16="http://schemas.microsoft.com/office/drawing/2014/main" val="20000"/>
                    </a:ext>
                  </a:extLst>
                </a:gridCol>
              </a:tblGrid>
              <a:tr h="1177391">
                <a:tc>
                  <a:txBody>
                    <a:bodyPr/>
                    <a:lstStyle/>
                    <a:p>
                      <a:r>
                        <a:rPr lang="ru-RU" sz="1100" b="1" i="0" u="none" strike="noStrike" kern="1200" baseline="0" dirty="0">
                          <a:solidFill>
                            <a:schemeClr val="tx1"/>
                          </a:solidFill>
                          <a:latin typeface="+mn-lt"/>
                          <a:ea typeface="+mn-ea"/>
                          <a:cs typeface="+mn-cs"/>
                        </a:rPr>
                        <a:t>Продольный разрез железнодорожной эстакады по системе ИМЭТСТРОЙ. В основании трубобетонные колонны. Эстакада выполнена из пустотелых коробчатых железобетонных   конструкций, стянутых стальными канатами внутри. </a:t>
                      </a:r>
                      <a:endParaRPr lang="ru-RU" sz="1100" b="1" dirty="0"/>
                    </a:p>
                  </a:txBody>
                  <a:tcPr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graphicFrame>
        <p:nvGraphicFramePr>
          <p:cNvPr id="3" name="Таблица 2"/>
          <p:cNvGraphicFramePr>
            <a:graphicFrameLocks noGrp="1"/>
          </p:cNvGraphicFramePr>
          <p:nvPr/>
        </p:nvGraphicFramePr>
        <p:xfrm>
          <a:off x="5124850" y="4498086"/>
          <a:ext cx="3734719" cy="1211580"/>
        </p:xfrm>
        <a:graphic>
          <a:graphicData uri="http://schemas.openxmlformats.org/drawingml/2006/table">
            <a:tbl>
              <a:tblPr/>
              <a:tblGrid>
                <a:gridCol w="3734719">
                  <a:extLst>
                    <a:ext uri="{9D8B030D-6E8A-4147-A177-3AD203B41FA5}">
                      <a16:colId xmlns:a16="http://schemas.microsoft.com/office/drawing/2014/main" val="20000"/>
                    </a:ext>
                  </a:extLst>
                </a:gridCol>
              </a:tblGrid>
              <a:tr h="1211580">
                <a:tc>
                  <a:txBody>
                    <a:bodyPr/>
                    <a:lstStyle/>
                    <a:p>
                      <a:r>
                        <a:rPr lang="ru-RU" sz="1100" b="1" i="0" u="none" strike="noStrike" kern="1200" baseline="0" dirty="0">
                          <a:solidFill>
                            <a:schemeClr val="tx1"/>
                          </a:solidFill>
                          <a:latin typeface="+mn-lt"/>
                          <a:ea typeface="+mn-ea"/>
                          <a:cs typeface="+mn-cs"/>
                        </a:rPr>
                        <a:t> Поперечный разрез эстакады по системе ИМЭТСТРОЙ. Во внутреннем объеме коробчатых пустотелых конструкций размещаются стальные канаты и  инженерные сети</a:t>
                      </a:r>
                    </a:p>
                    <a:p>
                      <a:endParaRPr lang="ru-RU" sz="1100" b="1" i="0" u="none" strike="noStrike" kern="1200" baseline="0" dirty="0">
                        <a:solidFill>
                          <a:schemeClr val="tx1"/>
                        </a:solidFill>
                        <a:latin typeface="+mn-lt"/>
                        <a:ea typeface="+mn-ea"/>
                        <a:cs typeface="+mn-cs"/>
                      </a:endParaRPr>
                    </a:p>
                    <a:p>
                      <a:r>
                        <a:rPr lang="ru-RU" sz="1100" b="1" i="0" u="none" strike="noStrike" kern="1200" baseline="0" dirty="0">
                          <a:solidFill>
                            <a:schemeClr val="tx1"/>
                          </a:solidFill>
                          <a:latin typeface="+mn-lt"/>
                          <a:ea typeface="+mn-ea"/>
                          <a:cs typeface="+mn-cs"/>
                        </a:rPr>
                        <a:t>                                                                                                           </a:t>
                      </a:r>
                      <a:r>
                        <a:rPr lang="ru-RU" sz="1400" b="1" i="1" u="none" strike="noStrike" kern="1200" baseline="0" dirty="0">
                          <a:solidFill>
                            <a:schemeClr val="tx1"/>
                          </a:solidFill>
                          <a:latin typeface="+mn-lt"/>
                          <a:ea typeface="+mn-ea"/>
                          <a:cs typeface="+mn-cs"/>
                        </a:rPr>
                        <a:t>13</a:t>
                      </a:r>
                      <a:endParaRPr lang="ru-RU" sz="1400" b="1" i="1" dirty="0"/>
                    </a:p>
                  </a:txBody>
                  <a:tcPr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4" name="Рисунок 3">
            <a:extLst>
              <a:ext uri="{FF2B5EF4-FFF2-40B4-BE49-F238E27FC236}">
                <a16:creationId xmlns:a16="http://schemas.microsoft.com/office/drawing/2014/main" id="{375185F6-1ED9-BED8-0E5A-2BCBCF1D6AB4}"/>
              </a:ext>
            </a:extLst>
          </p:cNvPr>
          <p:cNvPicPr>
            <a:picLocks noChangeAspect="1"/>
          </p:cNvPicPr>
          <p:nvPr/>
        </p:nvPicPr>
        <p:blipFill>
          <a:blip r:embed="rId4"/>
          <a:stretch>
            <a:fillRect/>
          </a:stretch>
        </p:blipFill>
        <p:spPr>
          <a:xfrm>
            <a:off x="207343" y="338328"/>
            <a:ext cx="1440547" cy="1221584"/>
          </a:xfrm>
          <a:prstGeom prst="rect">
            <a:avLst/>
          </a:prstGeom>
        </p:spPr>
      </p:pic>
    </p:spTree>
    <p:extLst>
      <p:ext uri="{BB962C8B-B14F-4D97-AF65-F5344CB8AC3E}">
        <p14:creationId xmlns:p14="http://schemas.microsoft.com/office/powerpoint/2010/main" val="1503548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467544" y="1700808"/>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820081" y="1905190"/>
            <a:ext cx="7763581" cy="3725447"/>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6" name="Заголовок 3"/>
          <p:cNvSpPr>
            <a:spLocks noGrp="1"/>
          </p:cNvSpPr>
          <p:nvPr>
            <p:ph type="title"/>
          </p:nvPr>
        </p:nvSpPr>
        <p:spPr>
          <a:xfrm>
            <a:off x="1828800" y="171450"/>
            <a:ext cx="6919664" cy="1665976"/>
          </a:xfrm>
        </p:spPr>
        <p:txBody>
          <a:bodyPr>
            <a:noAutofit/>
          </a:bodyPr>
          <a:lstStyle/>
          <a:p>
            <a:r>
              <a:rPr lang="en-US" sz="2000" b="1" dirty="0">
                <a:latin typeface="+mn-lt"/>
              </a:rPr>
              <a:t> </a:t>
            </a:r>
            <a:r>
              <a:rPr lang="ru-RU" sz="2000" b="1" dirty="0">
                <a:latin typeface="+mn-lt"/>
              </a:rPr>
              <a:t>На </a:t>
            </a:r>
            <a:r>
              <a:rPr lang="en-US" sz="2000" b="1" dirty="0">
                <a:latin typeface="+mn-lt"/>
              </a:rPr>
              <a:t> </a:t>
            </a:r>
            <a:r>
              <a:rPr lang="ru-RU" sz="2000" b="1" dirty="0">
                <a:latin typeface="+mn-lt"/>
              </a:rPr>
              <a:t>снимке коробчатого элемента эстакады видны  отверстия для стальных пост-напрягаемых канатов</a:t>
            </a:r>
            <a:r>
              <a:rPr lang="en-US" sz="2000" b="1" dirty="0">
                <a:latin typeface="+mn-lt"/>
              </a:rPr>
              <a:t> </a:t>
            </a:r>
            <a:r>
              <a:rPr lang="ru-RU" sz="2000" b="1" dirty="0">
                <a:latin typeface="+mn-lt"/>
              </a:rPr>
              <a:t>и элементы стыковки (мама-папа)</a:t>
            </a:r>
          </a:p>
        </p:txBody>
      </p:sp>
      <p:sp>
        <p:nvSpPr>
          <p:cNvPr id="9" name="Rectangle 3"/>
          <p:cNvSpPr txBox="1">
            <a:spLocks noChangeArrowheads="1"/>
          </p:cNvSpPr>
          <p:nvPr/>
        </p:nvSpPr>
        <p:spPr>
          <a:xfrm>
            <a:off x="3275856" y="4077072"/>
            <a:ext cx="2736304" cy="1080120"/>
          </a:xfrm>
          <a:prstGeom prst="rect">
            <a:avLst/>
          </a:prstGeom>
        </p:spPr>
        <p:txBody>
          <a:bodyPr vert="horz" lIns="91440" tIns="45720" rIns="91440" bIns="45720" rtlCol="0">
            <a:normAutofit/>
          </a:bodyPr>
          <a:lstStyle/>
          <a:p>
            <a:pPr lvl="0">
              <a:lnSpc>
                <a:spcPct val="80000"/>
              </a:lnSpc>
              <a:spcBef>
                <a:spcPct val="20000"/>
              </a:spcBef>
            </a:pPr>
            <a:endParaRPr lang="ru-RU" dirty="0"/>
          </a:p>
        </p:txBody>
      </p:sp>
      <p:pic>
        <p:nvPicPr>
          <p:cNvPr id="37890" name="Picture 2"/>
          <p:cNvPicPr>
            <a:picLocks noChangeAspect="1" noChangeArrowheads="1"/>
          </p:cNvPicPr>
          <p:nvPr/>
        </p:nvPicPr>
        <p:blipFill>
          <a:blip r:embed="rId3" cstate="print"/>
          <a:srcRect/>
          <a:stretch>
            <a:fillRect/>
          </a:stretch>
        </p:blipFill>
        <p:spPr bwMode="auto">
          <a:xfrm>
            <a:off x="1043608" y="1932194"/>
            <a:ext cx="7280312" cy="3671441"/>
          </a:xfrm>
          <a:prstGeom prst="rect">
            <a:avLst/>
          </a:prstGeom>
          <a:noFill/>
          <a:ln w="9525">
            <a:noFill/>
            <a:miter lim="800000"/>
            <a:headEnd/>
            <a:tailEnd/>
          </a:ln>
        </p:spPr>
      </p:pic>
      <p:sp>
        <p:nvSpPr>
          <p:cNvPr id="8" name="TextBox 7">
            <a:extLst>
              <a:ext uri="{FF2B5EF4-FFF2-40B4-BE49-F238E27FC236}">
                <a16:creationId xmlns:a16="http://schemas.microsoft.com/office/drawing/2014/main" id="{AF54C544-448B-4DF0-BBEC-907DD01D3116}"/>
              </a:ext>
            </a:extLst>
          </p:cNvPr>
          <p:cNvSpPr txBox="1"/>
          <p:nvPr/>
        </p:nvSpPr>
        <p:spPr>
          <a:xfrm>
            <a:off x="2286000" y="3244334"/>
            <a:ext cx="4572000" cy="369332"/>
          </a:xfrm>
          <a:prstGeom prst="rect">
            <a:avLst/>
          </a:prstGeom>
          <a:noFill/>
        </p:spPr>
        <p:txBody>
          <a:bodyPr wrap="square">
            <a:spAutoFit/>
          </a:bodyPr>
          <a:lstStyle/>
          <a:p>
            <a:r>
              <a:rPr lang="ru-RU" b="1" i="1" dirty="0">
                <a:solidFill>
                  <a:prstClr val="black"/>
                </a:solidFill>
                <a:latin typeface="Candara"/>
              </a:rPr>
              <a:t>16</a:t>
            </a:r>
            <a:endParaRPr lang="ru-RU" dirty="0"/>
          </a:p>
        </p:txBody>
      </p:sp>
      <p:sp>
        <p:nvSpPr>
          <p:cNvPr id="10" name="TextBox 9">
            <a:extLst>
              <a:ext uri="{FF2B5EF4-FFF2-40B4-BE49-F238E27FC236}">
                <a16:creationId xmlns:a16="http://schemas.microsoft.com/office/drawing/2014/main" id="{09A9A05D-D035-4C2E-9CF1-37D6DB8C6891}"/>
              </a:ext>
            </a:extLst>
          </p:cNvPr>
          <p:cNvSpPr txBox="1"/>
          <p:nvPr/>
        </p:nvSpPr>
        <p:spPr>
          <a:xfrm>
            <a:off x="8234635" y="5442332"/>
            <a:ext cx="568560" cy="369332"/>
          </a:xfrm>
          <a:prstGeom prst="rect">
            <a:avLst/>
          </a:prstGeom>
          <a:noFill/>
        </p:spPr>
        <p:txBody>
          <a:bodyPr wrap="square">
            <a:spAutoFit/>
          </a:bodyPr>
          <a:lstStyle/>
          <a:p>
            <a:r>
              <a:rPr lang="ru-RU" b="1" i="1" dirty="0">
                <a:solidFill>
                  <a:prstClr val="black"/>
                </a:solidFill>
                <a:latin typeface="Candara"/>
              </a:rPr>
              <a:t>15</a:t>
            </a:r>
            <a:endParaRPr lang="ru-RU" dirty="0"/>
          </a:p>
        </p:txBody>
      </p:sp>
      <p:pic>
        <p:nvPicPr>
          <p:cNvPr id="2" name="Рисунок 1">
            <a:extLst>
              <a:ext uri="{FF2B5EF4-FFF2-40B4-BE49-F238E27FC236}">
                <a16:creationId xmlns:a16="http://schemas.microsoft.com/office/drawing/2014/main" id="{3000D200-96D9-6396-5EBB-0A912FD0FF76}"/>
              </a:ext>
            </a:extLst>
          </p:cNvPr>
          <p:cNvPicPr>
            <a:picLocks noChangeAspect="1"/>
          </p:cNvPicPr>
          <p:nvPr/>
        </p:nvPicPr>
        <p:blipFill>
          <a:blip r:embed="rId4"/>
          <a:stretch>
            <a:fillRect/>
          </a:stretch>
        </p:blipFill>
        <p:spPr>
          <a:xfrm>
            <a:off x="247649" y="372508"/>
            <a:ext cx="1400241" cy="118740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539552" y="1453989"/>
            <a:ext cx="8208912" cy="1080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одержимое 4"/>
          <p:cNvSpPr txBox="1">
            <a:spLocks/>
          </p:cNvSpPr>
          <p:nvPr/>
        </p:nvSpPr>
        <p:spPr>
          <a:xfrm>
            <a:off x="467544" y="1862826"/>
            <a:ext cx="8219256" cy="3589046"/>
          </a:xfrm>
          <a:prstGeom prst="rect">
            <a:avLst/>
          </a:prstGeom>
        </p:spPr>
        <p:txBody>
          <a:bodyPr vert="horz" lIns="91440" tIns="45720" rIns="91440" bIns="45720" rtlCol="0">
            <a:normAutofit/>
          </a:bodyPr>
          <a:lstStyle/>
          <a:p>
            <a:pPr marL="342900" indent="-342900" defTabSz="914400">
              <a:spcBef>
                <a:spcPct val="20000"/>
              </a:spcBef>
              <a:defRPr/>
            </a:pPr>
            <a:endParaRPr lang="ru-RU" sz="1000" dirty="0"/>
          </a:p>
        </p:txBody>
      </p:sp>
      <p:sp>
        <p:nvSpPr>
          <p:cNvPr id="26" name="Заголовок 3"/>
          <p:cNvSpPr>
            <a:spLocks noGrp="1"/>
          </p:cNvSpPr>
          <p:nvPr>
            <p:ph type="title"/>
          </p:nvPr>
        </p:nvSpPr>
        <p:spPr>
          <a:xfrm>
            <a:off x="323528" y="333375"/>
            <a:ext cx="8507946" cy="1213712"/>
          </a:xfrm>
        </p:spPr>
        <p:txBody>
          <a:bodyPr>
            <a:noAutofit/>
          </a:bodyPr>
          <a:lstStyle/>
          <a:p>
            <a:r>
              <a:rPr lang="ru-RU" sz="2000" b="1" dirty="0">
                <a:latin typeface="+mn-lt"/>
              </a:rPr>
              <a:t>                     Пост-напряжение</a:t>
            </a:r>
            <a:r>
              <a:rPr lang="en-US" sz="2000" b="1" dirty="0">
                <a:latin typeface="+mn-lt"/>
              </a:rPr>
              <a:t>: </a:t>
            </a:r>
            <a:r>
              <a:rPr lang="ru-RU" sz="2000" b="1" dirty="0">
                <a:latin typeface="+mn-lt"/>
              </a:rPr>
              <a:t>выход на новый уровень инженерных задач</a:t>
            </a:r>
          </a:p>
        </p:txBody>
      </p:sp>
      <p:sp>
        <p:nvSpPr>
          <p:cNvPr id="9" name="Rectangle 3"/>
          <p:cNvSpPr txBox="1">
            <a:spLocks noChangeArrowheads="1"/>
          </p:cNvSpPr>
          <p:nvPr/>
        </p:nvSpPr>
        <p:spPr>
          <a:xfrm>
            <a:off x="3275856" y="4077072"/>
            <a:ext cx="2736304" cy="1080120"/>
          </a:xfrm>
          <a:prstGeom prst="rect">
            <a:avLst/>
          </a:prstGeom>
        </p:spPr>
        <p:txBody>
          <a:bodyPr vert="horz" lIns="91440" tIns="45720" rIns="91440" bIns="45720" rtlCol="0">
            <a:normAutofit/>
          </a:bodyPr>
          <a:lstStyle/>
          <a:p>
            <a:pPr lvl="0">
              <a:lnSpc>
                <a:spcPct val="80000"/>
              </a:lnSpc>
              <a:spcBef>
                <a:spcPct val="20000"/>
              </a:spcBef>
            </a:pPr>
            <a:endParaRPr lang="ru-RU" dirty="0"/>
          </a:p>
        </p:txBody>
      </p:sp>
      <p:pic>
        <p:nvPicPr>
          <p:cNvPr id="10" name="Picture 5"/>
          <p:cNvPicPr>
            <a:picLocks noChangeAspect="1" noChangeArrowheads="1"/>
          </p:cNvPicPr>
          <p:nvPr/>
        </p:nvPicPr>
        <p:blipFill>
          <a:blip r:embed="rId2" cstate="print"/>
          <a:srcRect/>
          <a:stretch>
            <a:fillRect/>
          </a:stretch>
        </p:blipFill>
        <p:spPr bwMode="auto">
          <a:xfrm>
            <a:off x="1115616" y="1700809"/>
            <a:ext cx="7344816" cy="1440160"/>
          </a:xfrm>
          <a:prstGeom prst="rect">
            <a:avLst/>
          </a:prstGeom>
          <a:noFill/>
        </p:spPr>
      </p:pic>
      <p:sp>
        <p:nvSpPr>
          <p:cNvPr id="11" name="Text Box 6"/>
          <p:cNvSpPr txBox="1">
            <a:spLocks noChangeArrowheads="1"/>
          </p:cNvSpPr>
          <p:nvPr/>
        </p:nvSpPr>
        <p:spPr bwMode="auto">
          <a:xfrm>
            <a:off x="323528" y="3140968"/>
            <a:ext cx="8820472" cy="523220"/>
          </a:xfrm>
          <a:prstGeom prst="rect">
            <a:avLst/>
          </a:prstGeom>
          <a:noFill/>
          <a:ln w="9525">
            <a:noFill/>
            <a:miter lim="800000"/>
            <a:headEnd/>
            <a:tailEnd/>
          </a:ln>
          <a:effectLst/>
        </p:spPr>
        <p:txBody>
          <a:bodyPr wrap="square">
            <a:spAutoFit/>
          </a:bodyPr>
          <a:lstStyle/>
          <a:p>
            <a:r>
              <a:rPr lang="ru-RU" sz="1400" dirty="0"/>
              <a:t>Железобетонный пустотелый элемент скоростной автомобильной </a:t>
            </a:r>
            <a:r>
              <a:rPr lang="ru-RU" sz="1400" dirty="0" err="1"/>
              <a:t>восьмирядной</a:t>
            </a:r>
            <a:r>
              <a:rPr lang="ru-RU" sz="1400" dirty="0"/>
              <a:t>  трассы шириной 19,2 м при транспортировке на место строительства. Видны отверстия для ввода стальных стягивающих канатов.</a:t>
            </a:r>
          </a:p>
        </p:txBody>
      </p:sp>
      <p:pic>
        <p:nvPicPr>
          <p:cNvPr id="13" name="Рисунок 1" descr="C:\Documents and Settings\Григорий\Мои документы\Мои рисунки\29.jpg"/>
          <p:cNvPicPr>
            <a:picLocks noChangeAspect="1" noChangeArrowheads="1"/>
          </p:cNvPicPr>
          <p:nvPr/>
        </p:nvPicPr>
        <p:blipFill>
          <a:blip r:embed="rId3" cstate="print"/>
          <a:srcRect/>
          <a:stretch>
            <a:fillRect/>
          </a:stretch>
        </p:blipFill>
        <p:spPr bwMode="auto">
          <a:xfrm>
            <a:off x="3144300" y="3856054"/>
            <a:ext cx="2664296" cy="1289750"/>
          </a:xfrm>
          <a:prstGeom prst="rect">
            <a:avLst/>
          </a:prstGeom>
          <a:noFill/>
          <a:ln w="9525">
            <a:noFill/>
            <a:miter lim="800000"/>
            <a:headEnd/>
            <a:tailEnd/>
          </a:ln>
        </p:spPr>
      </p:pic>
      <p:pic>
        <p:nvPicPr>
          <p:cNvPr id="15" name="Рисунок 3"/>
          <p:cNvPicPr>
            <a:picLocks noChangeAspect="1" noChangeArrowheads="1"/>
          </p:cNvPicPr>
          <p:nvPr/>
        </p:nvPicPr>
        <p:blipFill>
          <a:blip r:embed="rId4" cstate="print"/>
          <a:srcRect/>
          <a:stretch>
            <a:fillRect/>
          </a:stretch>
        </p:blipFill>
        <p:spPr bwMode="auto">
          <a:xfrm>
            <a:off x="5940154" y="3807044"/>
            <a:ext cx="2891321" cy="1467475"/>
          </a:xfrm>
          <a:prstGeom prst="rect">
            <a:avLst/>
          </a:prstGeom>
          <a:noFill/>
          <a:ln w="9525">
            <a:noFill/>
            <a:miter lim="800000"/>
            <a:headEnd/>
            <a:tailEnd/>
          </a:ln>
        </p:spPr>
      </p:pic>
      <p:sp>
        <p:nvSpPr>
          <p:cNvPr id="16" name="Прямоугольник 15"/>
          <p:cNvSpPr/>
          <p:nvPr/>
        </p:nvSpPr>
        <p:spPr>
          <a:xfrm>
            <a:off x="179512" y="3645026"/>
            <a:ext cx="8784976" cy="2505301"/>
          </a:xfrm>
          <a:prstGeom prst="rect">
            <a:avLst/>
          </a:prstGeom>
        </p:spPr>
        <p:txBody>
          <a:bodyPr wrap="square">
            <a:spAutoFit/>
          </a:bodyPr>
          <a:lstStyle/>
          <a:p>
            <a:pPr>
              <a:lnSpc>
                <a:spcPct val="80000"/>
              </a:lnSpc>
              <a:spcBef>
                <a:spcPct val="20000"/>
              </a:spcBef>
              <a:defRPr/>
            </a:pPr>
            <a:r>
              <a:rPr lang="ru-RU" sz="1600" dirty="0"/>
              <a:t>Развитие технологии </a:t>
            </a:r>
          </a:p>
          <a:p>
            <a:pPr>
              <a:lnSpc>
                <a:spcPct val="80000"/>
              </a:lnSpc>
              <a:spcBef>
                <a:spcPct val="20000"/>
              </a:spcBef>
              <a:defRPr/>
            </a:pPr>
            <a:r>
              <a:rPr lang="ru-RU" sz="1600" dirty="0"/>
              <a:t>монолитного и сборного </a:t>
            </a:r>
          </a:p>
          <a:p>
            <a:pPr>
              <a:lnSpc>
                <a:spcPct val="80000"/>
              </a:lnSpc>
              <a:spcBef>
                <a:spcPct val="20000"/>
              </a:spcBef>
              <a:defRPr/>
            </a:pPr>
            <a:r>
              <a:rPr lang="ru-RU" sz="1600" dirty="0"/>
              <a:t>пред- и пост- напряженного </a:t>
            </a:r>
          </a:p>
          <a:p>
            <a:pPr>
              <a:lnSpc>
                <a:spcPct val="80000"/>
              </a:lnSpc>
              <a:spcBef>
                <a:spcPct val="20000"/>
              </a:spcBef>
              <a:defRPr/>
            </a:pPr>
            <a:r>
              <a:rPr lang="ru-RU" sz="1600" dirty="0"/>
              <a:t>железобетона позволило </a:t>
            </a:r>
          </a:p>
          <a:p>
            <a:pPr>
              <a:lnSpc>
                <a:spcPct val="80000"/>
              </a:lnSpc>
              <a:spcBef>
                <a:spcPct val="20000"/>
              </a:spcBef>
              <a:defRPr/>
            </a:pPr>
            <a:r>
              <a:rPr lang="ru-RU" sz="1600" dirty="0"/>
              <a:t>реализовать строительство </a:t>
            </a:r>
          </a:p>
          <a:p>
            <a:pPr>
              <a:lnSpc>
                <a:spcPct val="80000"/>
              </a:lnSpc>
              <a:spcBef>
                <a:spcPct val="20000"/>
              </a:spcBef>
              <a:defRPr/>
            </a:pPr>
            <a:r>
              <a:rPr lang="ru-RU" sz="1600" dirty="0"/>
              <a:t>большепролетных (</a:t>
            </a:r>
            <a:r>
              <a:rPr lang="ru-RU" sz="1600" b="1" dirty="0"/>
              <a:t>до 500 м</a:t>
            </a:r>
            <a:r>
              <a:rPr lang="ru-RU" sz="1600" dirty="0"/>
              <a:t>) </a:t>
            </a:r>
          </a:p>
          <a:p>
            <a:pPr>
              <a:lnSpc>
                <a:spcPct val="80000"/>
              </a:lnSpc>
              <a:spcBef>
                <a:spcPct val="20000"/>
              </a:spcBef>
              <a:defRPr/>
            </a:pPr>
            <a:r>
              <a:rPr lang="ru-RU" sz="1600" dirty="0"/>
              <a:t>конструкций мостов и эстакад, </a:t>
            </a:r>
          </a:p>
          <a:p>
            <a:pPr>
              <a:lnSpc>
                <a:spcPct val="80000"/>
              </a:lnSpc>
              <a:spcBef>
                <a:spcPct val="20000"/>
              </a:spcBef>
              <a:defRPr/>
            </a:pPr>
            <a:r>
              <a:rPr lang="ru-RU" sz="1600" dirty="0"/>
              <a:t>которые стали широко применяться в США, Европе, Японии, КНР и других странах</a:t>
            </a:r>
            <a:r>
              <a:rPr lang="ru-RU" sz="1600" b="1" i="1" dirty="0"/>
              <a:t>.</a:t>
            </a:r>
            <a:r>
              <a:rPr lang="ru-RU" sz="1600" dirty="0"/>
              <a:t> </a:t>
            </a:r>
          </a:p>
          <a:p>
            <a:pPr algn="ctr">
              <a:lnSpc>
                <a:spcPct val="80000"/>
              </a:lnSpc>
              <a:spcBef>
                <a:spcPct val="20000"/>
              </a:spcBef>
              <a:defRPr/>
            </a:pPr>
            <a:r>
              <a:rPr lang="ru-RU" sz="1600" b="1" i="1" dirty="0"/>
              <a:t>                                                                                                                                                                                          14   </a:t>
            </a:r>
            <a:r>
              <a:rPr lang="ru-RU" sz="1600" dirty="0"/>
              <a:t>                                                                                                                                   </a:t>
            </a:r>
          </a:p>
          <a:p>
            <a:pPr>
              <a:lnSpc>
                <a:spcPct val="80000"/>
              </a:lnSpc>
              <a:spcBef>
                <a:spcPct val="20000"/>
              </a:spcBef>
              <a:defRPr/>
            </a:pPr>
            <a:r>
              <a:rPr lang="ru-RU" sz="1600" dirty="0"/>
              <a:t>                                                                                                                                                                                  </a:t>
            </a:r>
          </a:p>
        </p:txBody>
      </p:sp>
      <p:pic>
        <p:nvPicPr>
          <p:cNvPr id="2" name="Рисунок 1">
            <a:extLst>
              <a:ext uri="{FF2B5EF4-FFF2-40B4-BE49-F238E27FC236}">
                <a16:creationId xmlns:a16="http://schemas.microsoft.com/office/drawing/2014/main" id="{1F359F19-39AD-E8B0-45FD-6D8D7288A187}"/>
              </a:ext>
            </a:extLst>
          </p:cNvPr>
          <p:cNvPicPr>
            <a:picLocks noChangeAspect="1"/>
          </p:cNvPicPr>
          <p:nvPr/>
        </p:nvPicPr>
        <p:blipFill>
          <a:blip r:embed="rId5"/>
          <a:stretch>
            <a:fillRect/>
          </a:stretch>
        </p:blipFill>
        <p:spPr>
          <a:xfrm>
            <a:off x="123759" y="267448"/>
            <a:ext cx="1400241" cy="118740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381125" y="2675467"/>
            <a:ext cx="6899275" cy="3450696"/>
          </a:xfrm>
        </p:spPr>
        <p:txBody>
          <a:bodyPr/>
          <a:lstStyle/>
          <a:p>
            <a:endParaRPr lang="ru-RU" dirty="0"/>
          </a:p>
        </p:txBody>
      </p:sp>
      <p:sp>
        <p:nvSpPr>
          <p:cNvPr id="3" name="Заголовок 2"/>
          <p:cNvSpPr>
            <a:spLocks noGrp="1"/>
          </p:cNvSpPr>
          <p:nvPr>
            <p:ph type="title"/>
          </p:nvPr>
        </p:nvSpPr>
        <p:spPr>
          <a:xfrm>
            <a:off x="1787524" y="338328"/>
            <a:ext cx="6899276" cy="1252728"/>
          </a:xfrm>
        </p:spPr>
        <p:txBody>
          <a:bodyPr>
            <a:normAutofit fontScale="90000"/>
          </a:bodyPr>
          <a:lstStyle/>
          <a:p>
            <a:r>
              <a:rPr lang="ru-RU" sz="2800" dirty="0"/>
              <a:t>Московским ИМЭТ создано оборудование для </a:t>
            </a:r>
            <a:r>
              <a:rPr lang="ru-RU" sz="2800" dirty="0" err="1"/>
              <a:t>капсуляции</a:t>
            </a:r>
            <a:r>
              <a:rPr lang="ru-RU" sz="2800" dirty="0"/>
              <a:t>  гранулята и  производства дренирующего бетона  </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7534" y="1261872"/>
            <a:ext cx="8266030" cy="500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a:extLst>
              <a:ext uri="{FF2B5EF4-FFF2-40B4-BE49-F238E27FC236}">
                <a16:creationId xmlns:a16="http://schemas.microsoft.com/office/drawing/2014/main" id="{BB95FAB4-EDC1-A385-098F-3318CE1C2AF4}"/>
              </a:ext>
            </a:extLst>
          </p:cNvPr>
          <p:cNvPicPr>
            <a:picLocks noChangeAspect="1"/>
          </p:cNvPicPr>
          <p:nvPr/>
        </p:nvPicPr>
        <p:blipFill>
          <a:blip r:embed="rId3"/>
          <a:stretch>
            <a:fillRect/>
          </a:stretch>
        </p:blipFill>
        <p:spPr>
          <a:xfrm>
            <a:off x="89941" y="274999"/>
            <a:ext cx="1524132" cy="1292464"/>
          </a:xfrm>
          <a:prstGeom prst="rect">
            <a:avLst/>
          </a:prstGeom>
        </p:spPr>
      </p:pic>
    </p:spTree>
    <p:extLst>
      <p:ext uri="{BB962C8B-B14F-4D97-AF65-F5344CB8AC3E}">
        <p14:creationId xmlns:p14="http://schemas.microsoft.com/office/powerpoint/2010/main" val="406318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01068" y="167606"/>
            <a:ext cx="6419056" cy="1029146"/>
          </a:xfrm>
        </p:spPr>
        <p:txBody>
          <a:bodyPr>
            <a:normAutofit fontScale="90000"/>
          </a:bodyPr>
          <a:lstStyle/>
          <a:p>
            <a:r>
              <a:rPr lang="ru-RU" sz="3600" b="1" dirty="0"/>
              <a:t>   </a:t>
            </a:r>
            <a:br>
              <a:rPr lang="ru-RU" sz="3600" b="1" dirty="0"/>
            </a:br>
            <a:r>
              <a:rPr lang="ru-RU" sz="3600" b="1" dirty="0"/>
              <a:t>   </a:t>
            </a:r>
            <a:br>
              <a:rPr lang="ru-RU" sz="2400" b="1" dirty="0"/>
            </a:br>
            <a:r>
              <a:rPr lang="ru-RU" sz="2400" b="1" dirty="0"/>
              <a:t>                                                                                                                                                                                                                                                                        </a:t>
            </a:r>
          </a:p>
        </p:txBody>
      </p:sp>
      <p:sp>
        <p:nvSpPr>
          <p:cNvPr id="7" name="Содержимое 4"/>
          <p:cNvSpPr txBox="1">
            <a:spLocks/>
          </p:cNvSpPr>
          <p:nvPr/>
        </p:nvSpPr>
        <p:spPr>
          <a:xfrm>
            <a:off x="467544" y="1340768"/>
            <a:ext cx="8219256"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1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845919923"/>
              </p:ext>
            </p:extLst>
          </p:nvPr>
        </p:nvGraphicFramePr>
        <p:xfrm>
          <a:off x="467544" y="1576984"/>
          <a:ext cx="8363521" cy="4823537"/>
        </p:xfrm>
        <a:graphic>
          <a:graphicData uri="http://schemas.openxmlformats.org/drawingml/2006/table">
            <a:tbl>
              <a:tblPr/>
              <a:tblGrid>
                <a:gridCol w="8363521">
                  <a:extLst>
                    <a:ext uri="{9D8B030D-6E8A-4147-A177-3AD203B41FA5}">
                      <a16:colId xmlns:a16="http://schemas.microsoft.com/office/drawing/2014/main" val="20000"/>
                    </a:ext>
                  </a:extLst>
                </a:gridCol>
              </a:tblGrid>
              <a:tr h="4305377">
                <a:tc>
                  <a:txBody>
                    <a:bodyPr/>
                    <a:lstStyle/>
                    <a:p>
                      <a:r>
                        <a:rPr lang="ru-RU" sz="1800" b="1" kern="1200" dirty="0">
                          <a:solidFill>
                            <a:schemeClr val="tx1"/>
                          </a:solidFill>
                          <a:effectLst/>
                          <a:latin typeface="+mn-lt"/>
                          <a:ea typeface="+mn-ea"/>
                          <a:cs typeface="+mn-cs"/>
                        </a:rPr>
                        <a:t> </a:t>
                      </a:r>
                      <a:endParaRPr lang="ru-RU" sz="1800"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endParaRPr lang="ru-RU" sz="2400" b="1" kern="1200" dirty="0">
                        <a:solidFill>
                          <a:schemeClr val="tx1"/>
                        </a:solidFill>
                        <a:effectLst/>
                        <a:latin typeface="+mn-lt"/>
                        <a:ea typeface="+mn-ea"/>
                        <a:cs typeface="+mn-cs"/>
                      </a:endParaRPr>
                    </a:p>
                    <a:p>
                      <a:pPr algn="ctr"/>
                      <a:r>
                        <a:rPr lang="ru-RU" sz="2400" b="1" kern="1200" dirty="0">
                          <a:solidFill>
                            <a:schemeClr val="tx1"/>
                          </a:solidFill>
                          <a:effectLst/>
                          <a:latin typeface="+mn-lt"/>
                          <a:ea typeface="+mn-ea"/>
                          <a:cs typeface="+mn-cs"/>
                        </a:rPr>
                        <a:t>   </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0019">
                <a:tc>
                  <a:txBody>
                    <a:bodyPr/>
                    <a:lstStyle/>
                    <a:p>
                      <a:r>
                        <a:rPr lang="ru-RU" sz="2800" b="1" dirty="0">
                          <a:solidFill>
                            <a:schemeClr val="tx1"/>
                          </a:solidFill>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val="10001"/>
                  </a:ext>
                </a:extLst>
              </a:tr>
            </a:tbl>
          </a:graphicData>
        </a:graphic>
      </p:graphicFrame>
      <p:pic>
        <p:nvPicPr>
          <p:cNvPr id="9" name="Графический объект8"/>
          <p:cNvPicPr/>
          <p:nvPr/>
        </p:nvPicPr>
        <p:blipFill>
          <a:blip r:embed="rId2" cstate="email">
            <a:extLst>
              <a:ext uri="{28A0092B-C50C-407E-A947-70E740481C1C}">
                <a14:useLocalDpi xmlns:a14="http://schemas.microsoft.com/office/drawing/2010/main"/>
              </a:ext>
            </a:extLst>
          </a:blip>
          <a:srcRect/>
          <a:stretch>
            <a:fillRect/>
          </a:stretch>
        </p:blipFill>
        <p:spPr bwMode="auto">
          <a:xfrm>
            <a:off x="705855" y="1796716"/>
            <a:ext cx="3753850" cy="3224867"/>
          </a:xfrm>
          <a:prstGeom prst="rect">
            <a:avLst/>
          </a:prstGeom>
          <a:noFill/>
          <a:ln>
            <a:noFill/>
          </a:ln>
        </p:spPr>
      </p:pic>
      <p:pic>
        <p:nvPicPr>
          <p:cNvPr id="10" name="Графический объект9"/>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4297" y="1796716"/>
            <a:ext cx="3753849" cy="3229241"/>
          </a:xfrm>
          <a:prstGeom prst="rect">
            <a:avLst/>
          </a:prstGeom>
          <a:noFill/>
          <a:ln>
            <a:noFill/>
          </a:ln>
        </p:spPr>
      </p:pic>
      <p:sp>
        <p:nvSpPr>
          <p:cNvPr id="2" name="TextBox 1"/>
          <p:cNvSpPr txBox="1"/>
          <p:nvPr/>
        </p:nvSpPr>
        <p:spPr>
          <a:xfrm>
            <a:off x="1498600" y="273422"/>
            <a:ext cx="7332465" cy="1015663"/>
          </a:xfrm>
          <a:prstGeom prst="rect">
            <a:avLst/>
          </a:prstGeom>
          <a:noFill/>
        </p:spPr>
        <p:txBody>
          <a:bodyPr wrap="square" rtlCol="0">
            <a:spAutoFit/>
          </a:bodyPr>
          <a:lstStyle/>
          <a:p>
            <a:pPr algn="ctr"/>
            <a:r>
              <a:rPr lang="ru-RU" sz="2000" b="1" dirty="0">
                <a:solidFill>
                  <a:schemeClr val="bg1"/>
                </a:solidFill>
              </a:rPr>
              <a:t>Электронно-микроскопические фотографии </a:t>
            </a:r>
          </a:p>
          <a:p>
            <a:pPr algn="ctr"/>
            <a:r>
              <a:rPr lang="ru-RU" sz="2000" b="1" dirty="0">
                <a:solidFill>
                  <a:schemeClr val="bg1"/>
                </a:solidFill>
              </a:rPr>
              <a:t> зерен </a:t>
            </a:r>
            <a:r>
              <a:rPr lang="ru-RU" sz="2000" b="1" dirty="0" err="1">
                <a:solidFill>
                  <a:schemeClr val="bg1"/>
                </a:solidFill>
              </a:rPr>
              <a:t>наноцемента</a:t>
            </a:r>
            <a:r>
              <a:rPr lang="ru-RU" sz="2000" b="1" dirty="0">
                <a:solidFill>
                  <a:schemeClr val="bg1"/>
                </a:solidFill>
              </a:rPr>
              <a:t> .</a:t>
            </a:r>
          </a:p>
          <a:p>
            <a:pPr algn="ctr"/>
            <a:r>
              <a:rPr lang="ru-RU" sz="2000" b="1" dirty="0">
                <a:solidFill>
                  <a:schemeClr val="bg1"/>
                </a:solidFill>
              </a:rPr>
              <a:t>Показаны толщина </a:t>
            </a:r>
            <a:r>
              <a:rPr lang="ru-RU" sz="2000" b="1" dirty="0" err="1">
                <a:solidFill>
                  <a:schemeClr val="bg1"/>
                </a:solidFill>
              </a:rPr>
              <a:t>нанооболочек</a:t>
            </a:r>
            <a:r>
              <a:rPr lang="ru-RU" sz="2000" b="1" dirty="0">
                <a:solidFill>
                  <a:schemeClr val="bg1"/>
                </a:solidFill>
              </a:rPr>
              <a:t> и масштаб . </a:t>
            </a:r>
          </a:p>
        </p:txBody>
      </p:sp>
      <p:sp>
        <p:nvSpPr>
          <p:cNvPr id="3" name="TextBox 2"/>
          <p:cNvSpPr txBox="1"/>
          <p:nvPr/>
        </p:nvSpPr>
        <p:spPr>
          <a:xfrm>
            <a:off x="942975" y="5257800"/>
            <a:ext cx="7215371" cy="400110"/>
          </a:xfrm>
          <a:prstGeom prst="rect">
            <a:avLst/>
          </a:prstGeom>
          <a:noFill/>
        </p:spPr>
        <p:txBody>
          <a:bodyPr wrap="square" rtlCol="0">
            <a:spAutoFit/>
          </a:bodyPr>
          <a:lstStyle/>
          <a:p>
            <a:r>
              <a:rPr lang="ru-RU" sz="2000" b="1" u="sng" dirty="0"/>
              <a:t>Мелкие частички без </a:t>
            </a:r>
            <a:r>
              <a:rPr lang="ru-RU" sz="2000" b="1" u="sng" dirty="0" err="1"/>
              <a:t>нанооболочек</a:t>
            </a:r>
            <a:r>
              <a:rPr lang="ru-RU" sz="2000" b="1" u="sng" dirty="0"/>
              <a:t> – зерна кварцевого песка</a:t>
            </a:r>
          </a:p>
        </p:txBody>
      </p:sp>
      <p:pic>
        <p:nvPicPr>
          <p:cNvPr id="11" name="Рисунок 10"/>
          <p:cNvPicPr>
            <a:picLocks noChangeAspect="1"/>
          </p:cNvPicPr>
          <p:nvPr/>
        </p:nvPicPr>
        <p:blipFill rotWithShape="1">
          <a:blip r:embed="rId4" cstate="email">
            <a:extLst>
              <a:ext uri="{28A0092B-C50C-407E-A947-70E740481C1C}">
                <a14:useLocalDpi xmlns:a14="http://schemas.microsoft.com/office/drawing/2010/main"/>
              </a:ext>
            </a:extLst>
          </a:blip>
          <a:srcRect l="49590"/>
          <a:stretch/>
        </p:blipFill>
        <p:spPr>
          <a:xfrm>
            <a:off x="245980" y="273422"/>
            <a:ext cx="1252620" cy="1062669"/>
          </a:xfrm>
          <a:prstGeom prst="rect">
            <a:avLst/>
          </a:prstGeom>
        </p:spPr>
      </p:pic>
    </p:spTree>
    <p:extLst>
      <p:ext uri="{BB962C8B-B14F-4D97-AF65-F5344CB8AC3E}">
        <p14:creationId xmlns:p14="http://schemas.microsoft.com/office/powerpoint/2010/main" val="114507308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0001"/>
            <a:ext cx="8229600" cy="4572000"/>
          </a:xfrm>
        </p:spPr>
        <p:txBody>
          <a:bodyPr>
            <a:noAutofit/>
          </a:bodyPr>
          <a:lstStyle/>
          <a:p>
            <a:pPr>
              <a:spcAft>
                <a:spcPts val="0"/>
              </a:spcAft>
            </a:pPr>
            <a:endParaRPr lang="ru-RU" sz="2000" dirty="0">
              <a:latin typeface="Times New Roman"/>
              <a:ea typeface="Times New Roman"/>
            </a:endParaRPr>
          </a:p>
          <a:p>
            <a:pPr>
              <a:spcAft>
                <a:spcPts val="0"/>
              </a:spcAft>
            </a:pPr>
            <a:endParaRPr lang="ru-RU" sz="2000" dirty="0">
              <a:latin typeface="Times New Roman"/>
              <a:ea typeface="Times New Roman"/>
            </a:endParaRPr>
          </a:p>
          <a:p>
            <a:pPr>
              <a:spcAft>
                <a:spcPts val="0"/>
              </a:spcAft>
            </a:pPr>
            <a:endParaRPr lang="ru-RU" sz="2000" dirty="0">
              <a:latin typeface="Times New Roman"/>
              <a:ea typeface="Times New Roman"/>
            </a:endParaRPr>
          </a:p>
          <a:p>
            <a:r>
              <a:rPr lang="ru-RU" sz="2000" dirty="0"/>
              <a:t> </a:t>
            </a:r>
          </a:p>
          <a:p>
            <a:pPr>
              <a:spcAft>
                <a:spcPts val="0"/>
              </a:spcAft>
            </a:pPr>
            <a:endParaRPr lang="ru-RU" sz="2000" dirty="0">
              <a:latin typeface="Times New Roman"/>
              <a:ea typeface="Times New Roman"/>
            </a:endParaRPr>
          </a:p>
          <a:p>
            <a:pPr>
              <a:spcAft>
                <a:spcPts val="0"/>
              </a:spcAft>
            </a:pPr>
            <a:endParaRPr lang="ru-RU" sz="2000" dirty="0">
              <a:latin typeface="Times New Roman"/>
              <a:ea typeface="Times New Roman"/>
            </a:endParaRPr>
          </a:p>
          <a:p>
            <a:pPr>
              <a:spcAft>
                <a:spcPts val="0"/>
              </a:spcAft>
            </a:pPr>
            <a:endParaRPr lang="ru-RU" sz="2000" dirty="0">
              <a:latin typeface="Times New Roman"/>
              <a:ea typeface="Times New Roman"/>
            </a:endParaRPr>
          </a:p>
          <a:p>
            <a:pPr>
              <a:spcAft>
                <a:spcPts val="0"/>
              </a:spcAft>
            </a:pPr>
            <a:endParaRPr lang="ru-RU" sz="2000" dirty="0">
              <a:latin typeface="Times New Roman"/>
              <a:ea typeface="Times New Roman"/>
            </a:endParaRPr>
          </a:p>
          <a:p>
            <a:pPr>
              <a:spcAft>
                <a:spcPts val="0"/>
              </a:spcAft>
            </a:pPr>
            <a:r>
              <a:rPr lang="ru-RU" sz="2000" dirty="0">
                <a:latin typeface="Times New Roman"/>
                <a:ea typeface="Times New Roman"/>
              </a:rPr>
              <a:t> </a:t>
            </a:r>
          </a:p>
          <a:p>
            <a:pPr>
              <a:spcAft>
                <a:spcPts val="0"/>
              </a:spcAft>
            </a:pPr>
            <a:r>
              <a:rPr lang="ru-RU" sz="2000" dirty="0">
                <a:latin typeface="Times New Roman"/>
                <a:ea typeface="Times New Roman"/>
              </a:rPr>
              <a:t> </a:t>
            </a:r>
          </a:p>
          <a:p>
            <a:pPr marL="0" indent="0">
              <a:spcAft>
                <a:spcPts val="0"/>
              </a:spcAft>
              <a:buNone/>
            </a:pPr>
            <a:r>
              <a:rPr lang="ru-RU" sz="2000" dirty="0">
                <a:latin typeface="Times New Roman"/>
                <a:ea typeface="Times New Roman"/>
              </a:rPr>
              <a:t>                 </a:t>
            </a:r>
          </a:p>
          <a:p>
            <a:pPr marL="0" indent="0">
              <a:spcAft>
                <a:spcPts val="0"/>
              </a:spcAft>
              <a:buNone/>
            </a:pPr>
            <a:r>
              <a:rPr lang="ru-RU" sz="2000" dirty="0">
                <a:latin typeface="Times New Roman"/>
                <a:ea typeface="Times New Roman"/>
              </a:rPr>
              <a:t>                 Фильтрация воды через слой дорожной одежды </a:t>
            </a:r>
          </a:p>
          <a:p>
            <a:pPr marL="0" indent="0">
              <a:spcAft>
                <a:spcPts val="0"/>
              </a:spcAft>
              <a:buNone/>
            </a:pPr>
            <a:r>
              <a:rPr lang="ru-RU" sz="2000" dirty="0">
                <a:latin typeface="Times New Roman"/>
                <a:ea typeface="Times New Roman"/>
              </a:rPr>
              <a:t>                      из дренирующего  бетона КАПСИМЭТ.</a:t>
            </a:r>
            <a:endParaRPr lang="ru-RU" sz="2000" dirty="0">
              <a:effectLst/>
              <a:latin typeface="Times New Roman"/>
              <a:ea typeface="Times New Roman"/>
            </a:endParaRPr>
          </a:p>
        </p:txBody>
      </p:sp>
      <p:sp>
        <p:nvSpPr>
          <p:cNvPr id="2" name="Title 1"/>
          <p:cNvSpPr>
            <a:spLocks noGrp="1"/>
          </p:cNvSpPr>
          <p:nvPr>
            <p:ph type="title"/>
          </p:nvPr>
        </p:nvSpPr>
        <p:spPr>
          <a:xfrm>
            <a:off x="1054100" y="565988"/>
            <a:ext cx="7632700" cy="721649"/>
          </a:xfrm>
        </p:spPr>
        <p:txBody>
          <a:bodyPr>
            <a:normAutofit fontScale="90000"/>
          </a:bodyPr>
          <a:lstStyle/>
          <a:p>
            <a:r>
              <a:rPr lang="ru-RU" sz="2400" dirty="0"/>
              <a:t>Дренирующий  крупнопористый </a:t>
            </a:r>
            <a:r>
              <a:rPr lang="ru-RU" sz="2400"/>
              <a:t>бетон   для</a:t>
            </a:r>
            <a:br>
              <a:rPr lang="ru-RU" sz="2400"/>
            </a:br>
            <a:r>
              <a:rPr lang="ru-RU" sz="2400"/>
              <a:t> </a:t>
            </a:r>
            <a:r>
              <a:rPr lang="ru-RU" sz="2400" dirty="0"/>
              <a:t>строительства </a:t>
            </a:r>
            <a:r>
              <a:rPr lang="ru-RU" sz="2400"/>
              <a:t>автомобильных дорог</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1" y="1494241"/>
            <a:ext cx="5446775" cy="363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a:extLst>
              <a:ext uri="{FF2B5EF4-FFF2-40B4-BE49-F238E27FC236}">
                <a16:creationId xmlns:a16="http://schemas.microsoft.com/office/drawing/2014/main" id="{28AC3127-9245-AD71-A523-7C5F63B86F4A}"/>
              </a:ext>
            </a:extLst>
          </p:cNvPr>
          <p:cNvPicPr>
            <a:picLocks noChangeAspect="1"/>
          </p:cNvPicPr>
          <p:nvPr/>
        </p:nvPicPr>
        <p:blipFill>
          <a:blip r:embed="rId3"/>
          <a:stretch>
            <a:fillRect/>
          </a:stretch>
        </p:blipFill>
        <p:spPr>
          <a:xfrm>
            <a:off x="152269" y="201777"/>
            <a:ext cx="1524132" cy="1292464"/>
          </a:xfrm>
          <a:prstGeom prst="rect">
            <a:avLst/>
          </a:prstGeom>
        </p:spPr>
      </p:pic>
    </p:spTree>
    <p:extLst>
      <p:ext uri="{BB962C8B-B14F-4D97-AF65-F5344CB8AC3E}">
        <p14:creationId xmlns:p14="http://schemas.microsoft.com/office/powerpoint/2010/main" val="3803069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591056"/>
            <a:ext cx="7408333" cy="4535107"/>
          </a:xfrm>
        </p:spPr>
        <p:txBody>
          <a:bodyPr/>
          <a:lstStyle/>
          <a:p>
            <a:r>
              <a:rPr lang="ru-RU" dirty="0"/>
              <a:t>      </a:t>
            </a:r>
          </a:p>
        </p:txBody>
      </p:sp>
      <p:sp>
        <p:nvSpPr>
          <p:cNvPr id="3" name="Заголовок 2"/>
          <p:cNvSpPr>
            <a:spLocks noGrp="1"/>
          </p:cNvSpPr>
          <p:nvPr>
            <p:ph type="title"/>
          </p:nvPr>
        </p:nvSpPr>
        <p:spPr>
          <a:xfrm>
            <a:off x="1524000" y="338328"/>
            <a:ext cx="7162800" cy="1252728"/>
          </a:xfrm>
        </p:spPr>
        <p:txBody>
          <a:bodyPr>
            <a:normAutofit fontScale="90000"/>
          </a:bodyPr>
          <a:lstStyle/>
          <a:p>
            <a:r>
              <a:rPr lang="ru-RU" sz="2800" dirty="0"/>
              <a:t>Обделка водопропускной трубы материалом </a:t>
            </a:r>
            <a:r>
              <a:rPr lang="ru-RU" sz="2800" i="1" dirty="0" err="1"/>
              <a:t>капсимэт</a:t>
            </a:r>
            <a:r>
              <a:rPr lang="ru-RU" sz="2800" dirty="0"/>
              <a:t> на экспериментальном участке дороги в </a:t>
            </a:r>
            <a:r>
              <a:rPr lang="ru-RU" sz="2800" dirty="0" err="1"/>
              <a:t>пос.Цильна,Ульяновской</a:t>
            </a:r>
            <a:r>
              <a:rPr lang="ru-RU" sz="2800" dirty="0"/>
              <a:t> области,2014 г.</a:t>
            </a:r>
          </a:p>
        </p:txBody>
      </p:sp>
      <p:pic>
        <p:nvPicPr>
          <p:cNvPr id="1026" name="Picture 2" descr="P103008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2938" y="2066543"/>
            <a:ext cx="5600278" cy="40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CC817C18-BC24-F3E1-4D51-BCD2BD823DE8}"/>
              </a:ext>
            </a:extLst>
          </p:cNvPr>
          <p:cNvPicPr>
            <a:picLocks noChangeAspect="1"/>
          </p:cNvPicPr>
          <p:nvPr/>
        </p:nvPicPr>
        <p:blipFill>
          <a:blip r:embed="rId3"/>
          <a:stretch>
            <a:fillRect/>
          </a:stretch>
        </p:blipFill>
        <p:spPr>
          <a:xfrm>
            <a:off x="101534" y="298592"/>
            <a:ext cx="1524132" cy="1292464"/>
          </a:xfrm>
          <a:prstGeom prst="rect">
            <a:avLst/>
          </a:prstGeom>
        </p:spPr>
      </p:pic>
    </p:spTree>
    <p:extLst>
      <p:ext uri="{BB962C8B-B14F-4D97-AF65-F5344CB8AC3E}">
        <p14:creationId xmlns:p14="http://schemas.microsoft.com/office/powerpoint/2010/main" val="1917702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396058" y="1511152"/>
            <a:ext cx="8208912"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endParaRPr>
          </a:p>
        </p:txBody>
      </p:sp>
      <p:sp>
        <p:nvSpPr>
          <p:cNvPr id="7" name="Содержимое 4"/>
          <p:cNvSpPr txBox="1">
            <a:spLocks/>
          </p:cNvSpPr>
          <p:nvPr/>
        </p:nvSpPr>
        <p:spPr>
          <a:xfrm>
            <a:off x="2267744" y="1052736"/>
            <a:ext cx="5760640" cy="4785395"/>
          </a:xfrm>
          <a:prstGeom prst="rect">
            <a:avLst/>
          </a:prstGeom>
        </p:spPr>
        <p:txBody>
          <a:bodyPr vert="horz" lIns="91440" tIns="45720" rIns="91440" bIns="45720" rtlCol="0">
            <a:noAutofit/>
          </a:bodyPr>
          <a:lstStyle/>
          <a:p>
            <a:pPr marL="342900" indent="-342900" defTabSz="914400">
              <a:spcBef>
                <a:spcPct val="20000"/>
              </a:spcBef>
              <a:buFont typeface="Arial" pitchFamily="34" charset="0"/>
              <a:buChar char="•"/>
              <a:defRPr/>
            </a:pPr>
            <a:endParaRPr lang="en-US" sz="1000" dirty="0">
              <a:solidFill>
                <a:prstClr val="black"/>
              </a:solidFill>
            </a:endParaRPr>
          </a:p>
        </p:txBody>
      </p:sp>
      <p:cxnSp>
        <p:nvCxnSpPr>
          <p:cNvPr id="10" name="Прямая соединительная линия 9"/>
          <p:cNvCxnSpPr/>
          <p:nvPr/>
        </p:nvCxnSpPr>
        <p:spPr>
          <a:xfrm rot="5400000" flipH="1" flipV="1">
            <a:off x="2195736" y="134076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32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a:endParaRPr lang="ru-RU">
              <a:solidFill>
                <a:prstClr val="black"/>
              </a:solidFill>
            </a:endParaRPr>
          </a:p>
        </p:txBody>
      </p:sp>
      <p:sp>
        <p:nvSpPr>
          <p:cNvPr id="19" name="Заголовок 3"/>
          <p:cNvSpPr>
            <a:spLocks noGrp="1"/>
          </p:cNvSpPr>
          <p:nvPr>
            <p:ph type="title"/>
          </p:nvPr>
        </p:nvSpPr>
        <p:spPr>
          <a:xfrm>
            <a:off x="1514006" y="228600"/>
            <a:ext cx="6730401" cy="1040160"/>
          </a:xfrm>
        </p:spPr>
        <p:txBody>
          <a:bodyPr>
            <a:noAutofit/>
          </a:bodyPr>
          <a:lstStyle/>
          <a:p>
            <a:pPr lvl="0" fontAlgn="base">
              <a:spcAft>
                <a:spcPct val="0"/>
              </a:spcAft>
            </a:pPr>
            <a:r>
              <a:rPr lang="ru-RU" sz="2000" b="1" dirty="0">
                <a:latin typeface="+mn-lt"/>
                <a:cs typeface="Arial" pitchFamily="34" charset="0"/>
              </a:rPr>
              <a:t>УЧАСТОК ДОРОГИ С ОСНОВАНИЕМ ИЗ ДРЕНИРУЮЩЕГО БЕТОНА, УЛОЖЕННЫЙ В 2014 ГОДУ В ПОСЕЛКЕ ЦИЛЬНА, УЛЬЯНОВСКОЙ ОБЛАСТИ</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ru-RU" altLang="ru-RU">
              <a:solidFill>
                <a:prstClr val="black"/>
              </a:solidFill>
              <a:latin typeface="Arial" pitchFamily="34" charset="0"/>
              <a:cs typeface="Arial" pitchFamily="34" charset="0"/>
            </a:endParaRPr>
          </a:p>
        </p:txBody>
      </p:sp>
      <p:sp>
        <p:nvSpPr>
          <p:cNvPr id="3" name="Rectangle 3"/>
          <p:cNvSpPr>
            <a:spLocks noChangeArrowheads="1"/>
          </p:cNvSpPr>
          <p:nvPr/>
        </p:nvSpPr>
        <p:spPr bwMode="auto">
          <a:xfrm>
            <a:off x="0" y="4657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ru-RU" altLang="ru-RU">
              <a:solidFill>
                <a:prstClr val="black"/>
              </a:solidFill>
              <a:latin typeface="Arial" pitchFamily="34" charset="0"/>
              <a:cs typeface="Arial" pitchFamily="34" charset="0"/>
            </a:endParaRPr>
          </a:p>
        </p:txBody>
      </p:sp>
      <p:pic>
        <p:nvPicPr>
          <p:cNvPr id="13" name="Рисунок 12" descr="P1030063"/>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058" y="1790065"/>
            <a:ext cx="4436110" cy="3324860"/>
          </a:xfrm>
          <a:prstGeom prst="rect">
            <a:avLst/>
          </a:prstGeom>
          <a:noFill/>
          <a:ln>
            <a:noFill/>
          </a:ln>
        </p:spPr>
      </p:pic>
      <p:pic>
        <p:nvPicPr>
          <p:cNvPr id="14" name="Рисунок 13" descr="P1030094"/>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7280" y="3428998"/>
            <a:ext cx="4455160" cy="3336925"/>
          </a:xfrm>
          <a:prstGeom prst="rect">
            <a:avLst/>
          </a:prstGeom>
          <a:noFill/>
          <a:ln>
            <a:noFill/>
          </a:ln>
        </p:spPr>
      </p:pic>
      <p:graphicFrame>
        <p:nvGraphicFramePr>
          <p:cNvPr id="4" name="Таблица 3"/>
          <p:cNvGraphicFramePr>
            <a:graphicFrameLocks noGrp="1"/>
          </p:cNvGraphicFramePr>
          <p:nvPr>
            <p:extLst>
              <p:ext uri="{D42A27DB-BD31-4B8C-83A1-F6EECF244321}">
                <p14:modId xmlns:p14="http://schemas.microsoft.com/office/powerpoint/2010/main" val="1453998542"/>
              </p:ext>
            </p:extLst>
          </p:nvPr>
        </p:nvGraphicFramePr>
        <p:xfrm>
          <a:off x="510155" y="5373217"/>
          <a:ext cx="3125741" cy="1008112"/>
        </p:xfrm>
        <a:graphic>
          <a:graphicData uri="http://schemas.openxmlformats.org/drawingml/2006/table">
            <a:tbl>
              <a:tblPr/>
              <a:tblGrid>
                <a:gridCol w="3125741">
                  <a:extLst>
                    <a:ext uri="{9D8B030D-6E8A-4147-A177-3AD203B41FA5}">
                      <a16:colId xmlns:a16="http://schemas.microsoft.com/office/drawing/2014/main" val="20000"/>
                    </a:ext>
                  </a:extLst>
                </a:gridCol>
              </a:tblGrid>
              <a:tr h="1008112">
                <a:tc>
                  <a:txBody>
                    <a:bodyPr/>
                    <a:lstStyle/>
                    <a:p>
                      <a:r>
                        <a:rPr lang="ru-RU" b="1" dirty="0"/>
                        <a:t>Основание автомобильной</a:t>
                      </a:r>
                      <a:r>
                        <a:rPr lang="ru-RU" b="1" baseline="0" dirty="0"/>
                        <a:t> дороги из дренирующего бетона</a:t>
                      </a:r>
                      <a:endParaRPr lang="ru-RU"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967572885"/>
              </p:ext>
            </p:extLst>
          </p:nvPr>
        </p:nvGraphicFramePr>
        <p:xfrm>
          <a:off x="5188945" y="2071171"/>
          <a:ext cx="2983455" cy="997789"/>
        </p:xfrm>
        <a:graphic>
          <a:graphicData uri="http://schemas.openxmlformats.org/drawingml/2006/table">
            <a:tbl>
              <a:tblPr/>
              <a:tblGrid>
                <a:gridCol w="2983455">
                  <a:extLst>
                    <a:ext uri="{9D8B030D-6E8A-4147-A177-3AD203B41FA5}">
                      <a16:colId xmlns:a16="http://schemas.microsoft.com/office/drawing/2014/main" val="20000"/>
                    </a:ext>
                  </a:extLst>
                </a:gridCol>
              </a:tblGrid>
              <a:tr h="997789">
                <a:tc>
                  <a:txBody>
                    <a:bodyPr/>
                    <a:lstStyle/>
                    <a:p>
                      <a:pPr algn="l"/>
                      <a:r>
                        <a:rPr lang="ru-RU" b="1" dirty="0">
                          <a:solidFill>
                            <a:schemeClr val="tx1"/>
                          </a:solidFill>
                        </a:rPr>
                        <a:t>Покрытие основания дороги из</a:t>
                      </a:r>
                      <a:r>
                        <a:rPr lang="ru-RU" b="1" baseline="0" dirty="0">
                          <a:solidFill>
                            <a:schemeClr val="tx1"/>
                          </a:solidFill>
                        </a:rPr>
                        <a:t> дренирующего  бетона  асфальтобетоном</a:t>
                      </a:r>
                      <a:endParaRPr lang="ru-RU" b="1"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sp>
        <p:nvSpPr>
          <p:cNvPr id="8" name="Стрелка вниз 7"/>
          <p:cNvSpPr/>
          <p:nvPr/>
        </p:nvSpPr>
        <p:spPr>
          <a:xfrm>
            <a:off x="6444208" y="3068960"/>
            <a:ext cx="360040" cy="7533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endParaRPr>
          </a:p>
        </p:txBody>
      </p:sp>
      <p:sp>
        <p:nvSpPr>
          <p:cNvPr id="9" name="Стрелка вниз 8"/>
          <p:cNvSpPr/>
          <p:nvPr/>
        </p:nvSpPr>
        <p:spPr>
          <a:xfrm flipV="1">
            <a:off x="1911138" y="4555326"/>
            <a:ext cx="356606" cy="787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endParaRPr>
          </a:p>
        </p:txBody>
      </p:sp>
      <p:pic>
        <p:nvPicPr>
          <p:cNvPr id="12" name="Рисунок 11">
            <a:extLst>
              <a:ext uri="{FF2B5EF4-FFF2-40B4-BE49-F238E27FC236}">
                <a16:creationId xmlns:a16="http://schemas.microsoft.com/office/drawing/2014/main" id="{BD451ED9-68D6-CD08-CA16-DC270C049B0B}"/>
              </a:ext>
            </a:extLst>
          </p:cNvPr>
          <p:cNvPicPr>
            <a:picLocks noChangeAspect="1"/>
          </p:cNvPicPr>
          <p:nvPr/>
        </p:nvPicPr>
        <p:blipFill>
          <a:blip r:embed="rId4"/>
          <a:stretch>
            <a:fillRect/>
          </a:stretch>
        </p:blipFill>
        <p:spPr>
          <a:xfrm>
            <a:off x="134337" y="218688"/>
            <a:ext cx="1524132" cy="1292464"/>
          </a:xfrm>
          <a:prstGeom prst="rect">
            <a:avLst/>
          </a:prstGeom>
        </p:spPr>
      </p:pic>
    </p:spTree>
    <p:extLst>
      <p:ext uri="{BB962C8B-B14F-4D97-AF65-F5344CB8AC3E}">
        <p14:creationId xmlns:p14="http://schemas.microsoft.com/office/powerpoint/2010/main" val="2132419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V="1">
            <a:off x="1201738" y="6011862"/>
            <a:ext cx="4045671" cy="17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7">
            <a:extLst>
              <a:ext uri="{FF2B5EF4-FFF2-40B4-BE49-F238E27FC236}">
                <a16:creationId xmlns:a16="http://schemas.microsoft.com/office/drawing/2014/main" id="{3A5818D7-CBC6-40C1-AC9F-C29F3E674000}"/>
              </a:ext>
            </a:extLst>
          </p:cNvPr>
          <p:cNvSpPr>
            <a:spLocks noGrp="1"/>
          </p:cNvSpPr>
          <p:nvPr>
            <p:ph type="title"/>
          </p:nvPr>
        </p:nvSpPr>
        <p:spPr>
          <a:xfrm>
            <a:off x="1873770" y="338328"/>
            <a:ext cx="6981472" cy="1252728"/>
          </a:xfrm>
        </p:spPr>
        <p:txBody>
          <a:bodyPr>
            <a:normAutofit/>
          </a:bodyPr>
          <a:lstStyle/>
          <a:p>
            <a:r>
              <a:rPr lang="ru-RU" sz="2800" dirty="0"/>
              <a:t>Переработка строительного мусора</a:t>
            </a:r>
          </a:p>
        </p:txBody>
      </p:sp>
      <p:pic>
        <p:nvPicPr>
          <p:cNvPr id="6" name="Объект 5" descr="https://stroj-musor.moscow/wp-content/uploads/2021/08/pererabotka-stroitelnogo-musora-5-1024x768.jpg">
            <a:extLst>
              <a:ext uri="{FF2B5EF4-FFF2-40B4-BE49-F238E27FC236}">
                <a16:creationId xmlns:a16="http://schemas.microsoft.com/office/drawing/2014/main" id="{07E37F2F-5498-4E85-8E9C-1480F910C65F}"/>
              </a:ext>
            </a:extLst>
          </p:cNvPr>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680284" y="1768782"/>
            <a:ext cx="4174958" cy="4544909"/>
          </a:xfrm>
          <a:prstGeom prst="rect">
            <a:avLst/>
          </a:prstGeom>
          <a:noFill/>
          <a:ln>
            <a:noFill/>
          </a:ln>
        </p:spPr>
      </p:pic>
      <p:sp>
        <p:nvSpPr>
          <p:cNvPr id="2" name="Прямоугольник 1">
            <a:extLst>
              <a:ext uri="{FF2B5EF4-FFF2-40B4-BE49-F238E27FC236}">
                <a16:creationId xmlns:a16="http://schemas.microsoft.com/office/drawing/2014/main" id="{5D77F930-1468-4411-B5BE-492BF029BCBD}"/>
              </a:ext>
            </a:extLst>
          </p:cNvPr>
          <p:cNvSpPr/>
          <p:nvPr/>
        </p:nvSpPr>
        <p:spPr>
          <a:xfrm>
            <a:off x="193326" y="2226210"/>
            <a:ext cx="4486958" cy="2862322"/>
          </a:xfrm>
          <a:prstGeom prst="rect">
            <a:avLst/>
          </a:prstGeom>
        </p:spPr>
        <p:txBody>
          <a:bodyPr wrap="square">
            <a:spAutoFit/>
          </a:bodyPr>
          <a:lstStyle/>
          <a:p>
            <a:r>
              <a:rPr lang="ru-RU" sz="2000" b="1" i="1" dirty="0"/>
              <a:t> Технология и оборудование ИМЭТ  позволяют организовать переработку каменных  отходов  сноса зданий и сооружений в строительные материалы непосредственно на месте их образования. Они остро необходимы для реализации реноваций в городах России и разрушенной Украины.</a:t>
            </a:r>
          </a:p>
        </p:txBody>
      </p:sp>
      <p:pic>
        <p:nvPicPr>
          <p:cNvPr id="3" name="Рисунок 2">
            <a:extLst>
              <a:ext uri="{FF2B5EF4-FFF2-40B4-BE49-F238E27FC236}">
                <a16:creationId xmlns:a16="http://schemas.microsoft.com/office/drawing/2014/main" id="{92661755-56F7-68CB-92EB-20DCF2C0C7EF}"/>
              </a:ext>
            </a:extLst>
          </p:cNvPr>
          <p:cNvPicPr>
            <a:picLocks noChangeAspect="1"/>
          </p:cNvPicPr>
          <p:nvPr/>
        </p:nvPicPr>
        <p:blipFill>
          <a:blip r:embed="rId4"/>
          <a:stretch>
            <a:fillRect/>
          </a:stretch>
        </p:blipFill>
        <p:spPr>
          <a:xfrm>
            <a:off x="169459" y="199906"/>
            <a:ext cx="1524132" cy="1292464"/>
          </a:xfrm>
          <a:prstGeom prst="rect">
            <a:avLst/>
          </a:prstGeom>
        </p:spPr>
      </p:pic>
    </p:spTree>
    <p:extLst>
      <p:ext uri="{BB962C8B-B14F-4D97-AF65-F5344CB8AC3E}">
        <p14:creationId xmlns:p14="http://schemas.microsoft.com/office/powerpoint/2010/main" val="250788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201738" y="6011862"/>
            <a:ext cx="4045671" cy="17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7">
            <a:extLst>
              <a:ext uri="{FF2B5EF4-FFF2-40B4-BE49-F238E27FC236}">
                <a16:creationId xmlns:a16="http://schemas.microsoft.com/office/drawing/2014/main" id="{3A5818D7-CBC6-40C1-AC9F-C29F3E674000}"/>
              </a:ext>
            </a:extLst>
          </p:cNvPr>
          <p:cNvSpPr>
            <a:spLocks noGrp="1"/>
          </p:cNvSpPr>
          <p:nvPr>
            <p:ph type="title"/>
          </p:nvPr>
        </p:nvSpPr>
        <p:spPr>
          <a:xfrm>
            <a:off x="1918741" y="338328"/>
            <a:ext cx="6445304" cy="1252728"/>
          </a:xfrm>
        </p:spPr>
        <p:txBody>
          <a:bodyPr>
            <a:normAutofit/>
          </a:bodyPr>
          <a:lstStyle/>
          <a:p>
            <a:r>
              <a:rPr lang="ru-RU" sz="2800" dirty="0"/>
              <a:t>         Гранулят из  отходов каменного сноса и </a:t>
            </a:r>
            <a:r>
              <a:rPr lang="ru-RU" sz="2800" dirty="0" err="1"/>
              <a:t>наноцемента</a:t>
            </a:r>
            <a:r>
              <a:rPr lang="ru-RU" sz="2800" dirty="0"/>
              <a:t> </a:t>
            </a:r>
          </a:p>
        </p:txBody>
      </p:sp>
      <p:sp>
        <p:nvSpPr>
          <p:cNvPr id="2" name="Прямоугольник 1">
            <a:extLst>
              <a:ext uri="{FF2B5EF4-FFF2-40B4-BE49-F238E27FC236}">
                <a16:creationId xmlns:a16="http://schemas.microsoft.com/office/drawing/2014/main" id="{5D77F930-1468-4411-B5BE-492BF029BCBD}"/>
              </a:ext>
            </a:extLst>
          </p:cNvPr>
          <p:cNvSpPr/>
          <p:nvPr/>
        </p:nvSpPr>
        <p:spPr>
          <a:xfrm>
            <a:off x="216567" y="2299118"/>
            <a:ext cx="4486958" cy="4093428"/>
          </a:xfrm>
          <a:prstGeom prst="rect">
            <a:avLst/>
          </a:prstGeom>
        </p:spPr>
        <p:txBody>
          <a:bodyPr wrap="square">
            <a:spAutoFit/>
          </a:bodyPr>
          <a:lstStyle/>
          <a:p>
            <a:r>
              <a:rPr lang="ru-RU" sz="2000" b="1" i="1" dirty="0"/>
              <a:t>    Просыпь, образующаяся в большом количестве (до 30% от объема) при переработке каменных  отходов сноса, может быть использована в сочетании с </a:t>
            </a:r>
            <a:r>
              <a:rPr lang="ru-RU" sz="2000" b="1" i="1" dirty="0" err="1"/>
              <a:t>наноцементом</a:t>
            </a:r>
            <a:r>
              <a:rPr lang="ru-RU" sz="2000" b="1" i="1" dirty="0"/>
              <a:t> для производства гранулята – заполнителя бетонов. На площадке восстановления зданий и сооружений  появляется еще одна товарная позиция, используемая в строительном цикле для производства новых материалов и изделий из бетона.</a:t>
            </a:r>
          </a:p>
        </p:txBody>
      </p:sp>
      <p:pic>
        <p:nvPicPr>
          <p:cNvPr id="7" name="Объект 6">
            <a:extLst>
              <a:ext uri="{FF2B5EF4-FFF2-40B4-BE49-F238E27FC236}">
                <a16:creationId xmlns:a16="http://schemas.microsoft.com/office/drawing/2014/main" id="{43AFBAC6-C870-43F2-9BE8-F4D451635530}"/>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665029" y="1703387"/>
            <a:ext cx="4262404" cy="4308475"/>
          </a:xfrm>
        </p:spPr>
      </p:pic>
      <p:pic>
        <p:nvPicPr>
          <p:cNvPr id="3" name="Рисунок 2">
            <a:extLst>
              <a:ext uri="{FF2B5EF4-FFF2-40B4-BE49-F238E27FC236}">
                <a16:creationId xmlns:a16="http://schemas.microsoft.com/office/drawing/2014/main" id="{99B30CA9-0D96-887E-DF6E-F7F73BFCD125}"/>
              </a:ext>
            </a:extLst>
          </p:cNvPr>
          <p:cNvPicPr>
            <a:picLocks noChangeAspect="1"/>
          </p:cNvPicPr>
          <p:nvPr/>
        </p:nvPicPr>
        <p:blipFill>
          <a:blip r:embed="rId5"/>
          <a:stretch>
            <a:fillRect/>
          </a:stretch>
        </p:blipFill>
        <p:spPr>
          <a:xfrm>
            <a:off x="198190" y="225997"/>
            <a:ext cx="1524132" cy="1292464"/>
          </a:xfrm>
          <a:prstGeom prst="rect">
            <a:avLst/>
          </a:prstGeom>
        </p:spPr>
      </p:pic>
    </p:spTree>
    <p:extLst>
      <p:ext uri="{BB962C8B-B14F-4D97-AF65-F5344CB8AC3E}">
        <p14:creationId xmlns:p14="http://schemas.microsoft.com/office/powerpoint/2010/main" val="866613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396058" y="1511152"/>
            <a:ext cx="8208912"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endParaRPr>
          </a:p>
        </p:txBody>
      </p:sp>
      <p:sp>
        <p:nvSpPr>
          <p:cNvPr id="7" name="Содержимое 4"/>
          <p:cNvSpPr txBox="1">
            <a:spLocks/>
          </p:cNvSpPr>
          <p:nvPr/>
        </p:nvSpPr>
        <p:spPr>
          <a:xfrm>
            <a:off x="2267744" y="1052736"/>
            <a:ext cx="5760640" cy="4785395"/>
          </a:xfrm>
          <a:prstGeom prst="rect">
            <a:avLst/>
          </a:prstGeom>
        </p:spPr>
        <p:txBody>
          <a:bodyPr vert="horz" lIns="91440" tIns="45720" rIns="91440" bIns="45720" rtlCol="0">
            <a:noAutofit/>
          </a:bodyPr>
          <a:lstStyle/>
          <a:p>
            <a:pPr marL="342900" indent="-342900" defTabSz="914400">
              <a:spcBef>
                <a:spcPct val="20000"/>
              </a:spcBef>
              <a:buFont typeface="Arial" pitchFamily="34" charset="0"/>
              <a:buChar char="•"/>
              <a:defRPr/>
            </a:pPr>
            <a:endParaRPr lang="en-US" sz="1000" dirty="0">
              <a:solidFill>
                <a:prstClr val="black"/>
              </a:solidFill>
            </a:endParaRPr>
          </a:p>
        </p:txBody>
      </p:sp>
      <p:cxnSp>
        <p:nvCxnSpPr>
          <p:cNvPr id="10" name="Прямая соединительная линия 9"/>
          <p:cNvCxnSpPr/>
          <p:nvPr/>
        </p:nvCxnSpPr>
        <p:spPr>
          <a:xfrm rot="5400000" flipH="1" flipV="1">
            <a:off x="2195736" y="134076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32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a:endParaRPr lang="ru-RU">
              <a:solidFill>
                <a:prstClr val="black"/>
              </a:solidFill>
            </a:endParaRPr>
          </a:p>
        </p:txBody>
      </p:sp>
      <p:sp>
        <p:nvSpPr>
          <p:cNvPr id="19" name="Заголовок 3"/>
          <p:cNvSpPr>
            <a:spLocks noGrp="1"/>
          </p:cNvSpPr>
          <p:nvPr>
            <p:ph type="title"/>
          </p:nvPr>
        </p:nvSpPr>
        <p:spPr>
          <a:xfrm>
            <a:off x="1693888" y="451696"/>
            <a:ext cx="6614527" cy="1040160"/>
          </a:xfrm>
        </p:spPr>
        <p:txBody>
          <a:bodyPr>
            <a:noAutofit/>
          </a:bodyPr>
          <a:lstStyle/>
          <a:p>
            <a:pPr lvl="0" fontAlgn="base">
              <a:spcAft>
                <a:spcPct val="0"/>
              </a:spcAft>
            </a:pPr>
            <a:r>
              <a:rPr lang="ru-RU" sz="2000" dirty="0"/>
              <a:t>Современные экскаваторы и манипуляторы способны технологично проводить операции по демонтажу зданий и фракционированию отходов сноса. </a:t>
            </a:r>
            <a:endParaRPr lang="ru-RU" sz="2000" b="1" dirty="0">
              <a:latin typeface="+mn-lt"/>
              <a:cs typeface="Arial" pitchFamily="3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ru-RU" altLang="ru-RU">
              <a:solidFill>
                <a:prstClr val="black"/>
              </a:solidFill>
              <a:latin typeface="Arial" pitchFamily="34" charset="0"/>
              <a:cs typeface="Arial" pitchFamily="34" charset="0"/>
            </a:endParaRPr>
          </a:p>
        </p:txBody>
      </p:sp>
      <p:sp>
        <p:nvSpPr>
          <p:cNvPr id="3" name="Rectangle 3"/>
          <p:cNvSpPr>
            <a:spLocks noChangeArrowheads="1"/>
          </p:cNvSpPr>
          <p:nvPr/>
        </p:nvSpPr>
        <p:spPr bwMode="auto">
          <a:xfrm>
            <a:off x="2310948" y="4911378"/>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dirty="0">
                <a:solidFill>
                  <a:prstClr val="black"/>
                </a:solidFill>
                <a:latin typeface="Arial" pitchFamily="34" charset="0"/>
                <a:cs typeface="Arial" pitchFamily="34" charset="0"/>
              </a:rPr>
              <a:t>а</a:t>
            </a:r>
          </a:p>
        </p:txBody>
      </p:sp>
      <p:sp>
        <p:nvSpPr>
          <p:cNvPr id="12" name="Прямоугольник 11">
            <a:extLst>
              <a:ext uri="{FF2B5EF4-FFF2-40B4-BE49-F238E27FC236}">
                <a16:creationId xmlns:a16="http://schemas.microsoft.com/office/drawing/2014/main" id="{EF67DA72-060E-4635-9D32-5041090D4AC3}"/>
              </a:ext>
            </a:extLst>
          </p:cNvPr>
          <p:cNvSpPr/>
          <p:nvPr/>
        </p:nvSpPr>
        <p:spPr>
          <a:xfrm>
            <a:off x="230452" y="5450647"/>
            <a:ext cx="8648372" cy="777777"/>
          </a:xfrm>
          <a:prstGeom prst="rect">
            <a:avLst/>
          </a:prstGeom>
        </p:spPr>
        <p:txBody>
          <a:bodyPr wrap="square">
            <a:spAutoFit/>
          </a:bodyPr>
          <a:lstStyle/>
          <a:p>
            <a:pPr indent="450215" algn="just">
              <a:lnSpc>
                <a:spcPct val="115000"/>
              </a:lnSpc>
              <a:spcBef>
                <a:spcPts val="900"/>
              </a:spcBef>
              <a:spcAft>
                <a:spcPts val="0"/>
              </a:spcAft>
            </a:pPr>
            <a:r>
              <a:rPr lang="ru-RU" sz="2000" b="1" i="1" dirty="0"/>
              <a:t>Фракции </a:t>
            </a:r>
            <a:r>
              <a:rPr lang="ru-RU" sz="2000" b="1" i="1" dirty="0" err="1"/>
              <a:t>просыпи</a:t>
            </a:r>
            <a:r>
              <a:rPr lang="ru-RU" sz="2000" b="1" i="1" dirty="0"/>
              <a:t> с размером частиц менее 5 мм (а) и вторичного щебня (б) после дробления и разделения отходов строительства и сноса.</a:t>
            </a:r>
            <a:endParaRPr lang="ru-RU" sz="2000" b="1" dirty="0">
              <a:latin typeface="Times New Roman" panose="02020603050405020304" pitchFamily="18" charset="0"/>
              <a:ea typeface="Times New Roman" panose="02020603050405020304" pitchFamily="18" charset="0"/>
            </a:endParaRPr>
          </a:p>
        </p:txBody>
      </p:sp>
      <p:sp>
        <p:nvSpPr>
          <p:cNvPr id="20" name="Rectangle 3">
            <a:extLst>
              <a:ext uri="{FF2B5EF4-FFF2-40B4-BE49-F238E27FC236}">
                <a16:creationId xmlns:a16="http://schemas.microsoft.com/office/drawing/2014/main" id="{C284D259-B9E8-4212-849E-0EB50B5164EC}"/>
              </a:ext>
            </a:extLst>
          </p:cNvPr>
          <p:cNvSpPr>
            <a:spLocks noChangeArrowheads="1"/>
          </p:cNvSpPr>
          <p:nvPr/>
        </p:nvSpPr>
        <p:spPr bwMode="auto">
          <a:xfrm>
            <a:off x="6520148" y="4920876"/>
            <a:ext cx="3161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dirty="0">
                <a:solidFill>
                  <a:prstClr val="black"/>
                </a:solidFill>
                <a:latin typeface="Arial" pitchFamily="34" charset="0"/>
                <a:cs typeface="Arial" pitchFamily="34" charset="0"/>
              </a:rPr>
              <a:t>б</a:t>
            </a:r>
          </a:p>
        </p:txBody>
      </p:sp>
      <p:pic>
        <p:nvPicPr>
          <p:cNvPr id="21" name="Рисунок 20">
            <a:extLst>
              <a:ext uri="{FF2B5EF4-FFF2-40B4-BE49-F238E27FC236}">
                <a16:creationId xmlns:a16="http://schemas.microsoft.com/office/drawing/2014/main" id="{29D582B0-794E-42C9-BC53-2FED8DF083F3}"/>
              </a:ext>
            </a:extLst>
          </p:cNvPr>
          <p:cNvPicPr/>
          <p:nvPr/>
        </p:nvPicPr>
        <p:blipFill>
          <a:blip r:embed="rId2" cstate="email">
            <a:extLst>
              <a:ext uri="{28A0092B-C50C-407E-A947-70E740481C1C}">
                <a14:useLocalDpi xmlns:a14="http://schemas.microsoft.com/office/drawing/2010/main"/>
              </a:ext>
            </a:extLst>
          </a:blip>
          <a:srcRect l="17801" t="22424" r="18840" b="23563"/>
          <a:stretch>
            <a:fillRect/>
          </a:stretch>
        </p:blipFill>
        <p:spPr bwMode="auto">
          <a:xfrm>
            <a:off x="686136" y="1910119"/>
            <a:ext cx="3624243" cy="3046817"/>
          </a:xfrm>
          <a:prstGeom prst="rect">
            <a:avLst/>
          </a:prstGeom>
          <a:noFill/>
          <a:ln>
            <a:noFill/>
          </a:ln>
        </p:spPr>
      </p:pic>
      <p:pic>
        <p:nvPicPr>
          <p:cNvPr id="22" name="Рисунок 21">
            <a:extLst>
              <a:ext uri="{FF2B5EF4-FFF2-40B4-BE49-F238E27FC236}">
                <a16:creationId xmlns:a16="http://schemas.microsoft.com/office/drawing/2014/main" id="{497FF81B-E1C3-4641-98BD-D79F4116FAAA}"/>
              </a:ext>
            </a:extLst>
          </p:cNvPr>
          <p:cNvPicPr/>
          <p:nvPr/>
        </p:nvPicPr>
        <p:blipFill>
          <a:blip r:embed="rId3" cstate="email">
            <a:extLst>
              <a:ext uri="{28A0092B-C50C-407E-A947-70E740481C1C}">
                <a14:useLocalDpi xmlns:a14="http://schemas.microsoft.com/office/drawing/2010/main"/>
              </a:ext>
            </a:extLst>
          </a:blip>
          <a:srcRect l="9615" t="12582" r="12407" b="9335"/>
          <a:stretch>
            <a:fillRect/>
          </a:stretch>
        </p:blipFill>
        <p:spPr bwMode="auto">
          <a:xfrm>
            <a:off x="4500514" y="1915706"/>
            <a:ext cx="3957350" cy="3041229"/>
          </a:xfrm>
          <a:prstGeom prst="rect">
            <a:avLst/>
          </a:prstGeom>
          <a:noFill/>
          <a:ln>
            <a:noFill/>
          </a:ln>
        </p:spPr>
      </p:pic>
      <p:pic>
        <p:nvPicPr>
          <p:cNvPr id="4" name="Рисунок 3">
            <a:extLst>
              <a:ext uri="{FF2B5EF4-FFF2-40B4-BE49-F238E27FC236}">
                <a16:creationId xmlns:a16="http://schemas.microsoft.com/office/drawing/2014/main" id="{E3C2BE9F-4040-1A2E-F9AF-53E830D7ACFD}"/>
              </a:ext>
            </a:extLst>
          </p:cNvPr>
          <p:cNvPicPr>
            <a:picLocks noChangeAspect="1"/>
          </p:cNvPicPr>
          <p:nvPr/>
        </p:nvPicPr>
        <p:blipFill>
          <a:blip r:embed="rId4"/>
          <a:stretch>
            <a:fillRect/>
          </a:stretch>
        </p:blipFill>
        <p:spPr>
          <a:xfrm>
            <a:off x="230451" y="108736"/>
            <a:ext cx="1524132" cy="1292464"/>
          </a:xfrm>
          <a:prstGeom prst="rect">
            <a:avLst/>
          </a:prstGeom>
        </p:spPr>
      </p:pic>
    </p:spTree>
    <p:extLst>
      <p:ext uri="{BB962C8B-B14F-4D97-AF65-F5344CB8AC3E}">
        <p14:creationId xmlns:p14="http://schemas.microsoft.com/office/powerpoint/2010/main" val="233778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вправо 5"/>
          <p:cNvSpPr/>
          <p:nvPr/>
        </p:nvSpPr>
        <p:spPr>
          <a:xfrm>
            <a:off x="396058" y="1511152"/>
            <a:ext cx="8208912"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endParaRPr>
          </a:p>
        </p:txBody>
      </p:sp>
      <p:sp>
        <p:nvSpPr>
          <p:cNvPr id="7" name="Содержимое 4"/>
          <p:cNvSpPr txBox="1">
            <a:spLocks/>
          </p:cNvSpPr>
          <p:nvPr/>
        </p:nvSpPr>
        <p:spPr>
          <a:xfrm>
            <a:off x="2267744" y="1052736"/>
            <a:ext cx="5760640" cy="4785395"/>
          </a:xfrm>
          <a:prstGeom prst="rect">
            <a:avLst/>
          </a:prstGeom>
        </p:spPr>
        <p:txBody>
          <a:bodyPr vert="horz" lIns="91440" tIns="45720" rIns="91440" bIns="45720" rtlCol="0">
            <a:noAutofit/>
          </a:bodyPr>
          <a:lstStyle/>
          <a:p>
            <a:pPr marL="342900" indent="-342900" defTabSz="914400">
              <a:spcBef>
                <a:spcPct val="20000"/>
              </a:spcBef>
              <a:buFont typeface="Arial" pitchFamily="34" charset="0"/>
              <a:buChar char="•"/>
              <a:defRPr/>
            </a:pPr>
            <a:endParaRPr lang="en-US" sz="1000" dirty="0">
              <a:solidFill>
                <a:prstClr val="black"/>
              </a:solidFill>
            </a:endParaRPr>
          </a:p>
        </p:txBody>
      </p:sp>
      <p:cxnSp>
        <p:nvCxnSpPr>
          <p:cNvPr id="10" name="Прямая соединительная линия 9"/>
          <p:cNvCxnSpPr/>
          <p:nvPr/>
        </p:nvCxnSpPr>
        <p:spPr>
          <a:xfrm rot="5400000" flipH="1" flipV="1">
            <a:off x="2195736" y="134076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32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a:endParaRPr lang="ru-RU">
              <a:solidFill>
                <a:prstClr val="black"/>
              </a:solidFill>
            </a:endParaRPr>
          </a:p>
        </p:txBody>
      </p:sp>
      <p:sp>
        <p:nvSpPr>
          <p:cNvPr id="19" name="Заголовок 3"/>
          <p:cNvSpPr>
            <a:spLocks noGrp="1"/>
          </p:cNvSpPr>
          <p:nvPr>
            <p:ph type="title"/>
          </p:nvPr>
        </p:nvSpPr>
        <p:spPr>
          <a:xfrm>
            <a:off x="1648918" y="451696"/>
            <a:ext cx="6659498" cy="1040160"/>
          </a:xfrm>
        </p:spPr>
        <p:txBody>
          <a:bodyPr>
            <a:noAutofit/>
          </a:bodyPr>
          <a:lstStyle/>
          <a:p>
            <a:pPr lvl="0" fontAlgn="base">
              <a:spcAft>
                <a:spcPct val="0"/>
              </a:spcAft>
            </a:pPr>
            <a:r>
              <a:rPr lang="ru-RU" sz="2000" dirty="0"/>
              <a:t>Перед приготовлением бетонных смесей </a:t>
            </a:r>
            <a:r>
              <a:rPr lang="ru-RU" sz="2000" dirty="0" err="1"/>
              <a:t>гранулят</a:t>
            </a:r>
            <a:r>
              <a:rPr lang="ru-RU" sz="2000" dirty="0"/>
              <a:t> на основе </a:t>
            </a:r>
            <a:r>
              <a:rPr lang="ru-RU" sz="2000" dirty="0" err="1"/>
              <a:t>просыпи</a:t>
            </a:r>
            <a:r>
              <a:rPr lang="ru-RU" sz="2000" dirty="0"/>
              <a:t> рекомендуется дробить для получения более шероховатой и развитой поверхности в бетонах </a:t>
            </a:r>
            <a:endParaRPr lang="ru-RU" sz="2000" b="1" dirty="0">
              <a:latin typeface="+mn-lt"/>
              <a:cs typeface="Arial" pitchFamily="3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ru-RU" altLang="ru-RU">
              <a:solidFill>
                <a:prstClr val="black"/>
              </a:solidFill>
              <a:latin typeface="Arial" pitchFamily="34" charset="0"/>
              <a:cs typeface="Arial" pitchFamily="34" charset="0"/>
            </a:endParaRPr>
          </a:p>
        </p:txBody>
      </p:sp>
      <p:sp>
        <p:nvSpPr>
          <p:cNvPr id="3" name="Rectangle 3"/>
          <p:cNvSpPr>
            <a:spLocks noChangeArrowheads="1"/>
          </p:cNvSpPr>
          <p:nvPr/>
        </p:nvSpPr>
        <p:spPr bwMode="auto">
          <a:xfrm>
            <a:off x="2310948" y="491137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dirty="0">
                <a:solidFill>
                  <a:prstClr val="black"/>
                </a:solidFill>
                <a:latin typeface="Arial" pitchFamily="34" charset="0"/>
                <a:cs typeface="Arial" pitchFamily="34" charset="0"/>
              </a:rPr>
              <a:t>А</a:t>
            </a:r>
          </a:p>
        </p:txBody>
      </p:sp>
      <p:pic>
        <p:nvPicPr>
          <p:cNvPr id="16" name="Рисунок 15">
            <a:extLst>
              <a:ext uri="{FF2B5EF4-FFF2-40B4-BE49-F238E27FC236}">
                <a16:creationId xmlns:a16="http://schemas.microsoft.com/office/drawing/2014/main" id="{4D6CAB24-1343-4C66-9722-3D753D637DA2}"/>
              </a:ext>
            </a:extLst>
          </p:cNvPr>
          <p:cNvPicPr/>
          <p:nvPr/>
        </p:nvPicPr>
        <p:blipFill>
          <a:blip r:embed="rId2" cstate="email">
            <a:extLst>
              <a:ext uri="{28A0092B-C50C-407E-A947-70E740481C1C}">
                <a14:useLocalDpi xmlns:a14="http://schemas.microsoft.com/office/drawing/2010/main"/>
              </a:ext>
            </a:extLst>
          </a:blip>
          <a:srcRect l="6075" t="8669" b="12999"/>
          <a:stretch>
            <a:fillRect/>
          </a:stretch>
        </p:blipFill>
        <p:spPr bwMode="auto">
          <a:xfrm>
            <a:off x="677766" y="1940054"/>
            <a:ext cx="3579270" cy="3010757"/>
          </a:xfrm>
          <a:prstGeom prst="rect">
            <a:avLst/>
          </a:prstGeom>
          <a:noFill/>
          <a:ln>
            <a:noFill/>
          </a:ln>
        </p:spPr>
      </p:pic>
      <p:pic>
        <p:nvPicPr>
          <p:cNvPr id="17" name="Рисунок 16">
            <a:extLst>
              <a:ext uri="{FF2B5EF4-FFF2-40B4-BE49-F238E27FC236}">
                <a16:creationId xmlns:a16="http://schemas.microsoft.com/office/drawing/2014/main" id="{D11EA499-3641-420E-94BE-E2978E28792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5171223" y="1625862"/>
            <a:ext cx="3010757" cy="3579271"/>
          </a:xfrm>
          <a:prstGeom prst="rect">
            <a:avLst/>
          </a:prstGeom>
          <a:noFill/>
          <a:ln>
            <a:noFill/>
          </a:ln>
        </p:spPr>
      </p:pic>
      <p:sp>
        <p:nvSpPr>
          <p:cNvPr id="12" name="Прямоугольник 11">
            <a:extLst>
              <a:ext uri="{FF2B5EF4-FFF2-40B4-BE49-F238E27FC236}">
                <a16:creationId xmlns:a16="http://schemas.microsoft.com/office/drawing/2014/main" id="{EF67DA72-060E-4635-9D32-5041090D4AC3}"/>
              </a:ext>
            </a:extLst>
          </p:cNvPr>
          <p:cNvSpPr/>
          <p:nvPr/>
        </p:nvSpPr>
        <p:spPr>
          <a:xfrm>
            <a:off x="396058" y="5254704"/>
            <a:ext cx="8482765" cy="1253292"/>
          </a:xfrm>
          <a:prstGeom prst="rect">
            <a:avLst/>
          </a:prstGeom>
        </p:spPr>
        <p:txBody>
          <a:bodyPr wrap="square">
            <a:spAutoFit/>
          </a:bodyPr>
          <a:lstStyle/>
          <a:p>
            <a:pPr indent="450215" algn="just">
              <a:lnSpc>
                <a:spcPct val="115000"/>
              </a:lnSpc>
              <a:spcBef>
                <a:spcPts val="900"/>
              </a:spcBef>
              <a:spcAft>
                <a:spcPts val="0"/>
              </a:spcAft>
            </a:pPr>
            <a:r>
              <a:rPr lang="ru-RU" dirty="0" err="1">
                <a:latin typeface="Times New Roman" panose="02020603050405020304" pitchFamily="18" charset="0"/>
                <a:ea typeface="Times New Roman" panose="02020603050405020304" pitchFamily="18" charset="0"/>
              </a:rPr>
              <a:t>Гранулят</a:t>
            </a:r>
            <a:r>
              <a:rPr lang="ru-RU" dirty="0">
                <a:latin typeface="Times New Roman" panose="02020603050405020304" pitchFamily="18" charset="0"/>
                <a:ea typeface="Times New Roman" panose="02020603050405020304" pitchFamily="18" charset="0"/>
              </a:rPr>
              <a:t> фракции 10 – 20 мм с </a:t>
            </a:r>
            <a:r>
              <a:rPr lang="ru-RU" dirty="0" err="1">
                <a:latin typeface="Times New Roman" panose="02020603050405020304" pitchFamily="18" charset="0"/>
                <a:ea typeface="Times New Roman" panose="02020603050405020304" pitchFamily="18" charset="0"/>
              </a:rPr>
              <a:t>наноцементом</a:t>
            </a:r>
            <a:r>
              <a:rPr lang="ru-RU" dirty="0">
                <a:latin typeface="Times New Roman" panose="02020603050405020304" pitchFamily="18" charset="0"/>
                <a:ea typeface="Times New Roman" panose="02020603050405020304" pitchFamily="18" charset="0"/>
              </a:rPr>
              <a:t> из </a:t>
            </a:r>
            <a:r>
              <a:rPr lang="ru-RU" dirty="0" err="1">
                <a:latin typeface="Times New Roman" panose="02020603050405020304" pitchFamily="18" charset="0"/>
                <a:ea typeface="Times New Roman" panose="02020603050405020304" pitchFamily="18" charset="0"/>
              </a:rPr>
              <a:t>просыпи</a:t>
            </a:r>
            <a:r>
              <a:rPr lang="ru-RU" dirty="0">
                <a:latin typeface="Times New Roman" panose="02020603050405020304" pitchFamily="18" charset="0"/>
                <a:ea typeface="Times New Roman" panose="02020603050405020304" pitchFamily="18" charset="0"/>
              </a:rPr>
              <a:t> </a:t>
            </a:r>
          </a:p>
          <a:p>
            <a:pPr indent="450215" algn="just">
              <a:lnSpc>
                <a:spcPct val="115000"/>
              </a:lnSpc>
              <a:spcBef>
                <a:spcPts val="900"/>
              </a:spcBef>
              <a:spcAft>
                <a:spcPts val="0"/>
              </a:spcAft>
            </a:pPr>
            <a:r>
              <a:rPr lang="ru-RU" dirty="0">
                <a:latin typeface="Times New Roman" panose="02020603050405020304" pitchFamily="18" charset="0"/>
                <a:ea typeface="Times New Roman" panose="02020603050405020304" pitchFamily="18" charset="0"/>
              </a:rPr>
              <a:t>сепарации отходов строительного сноса- фракции  менее 5 мм (а) и  </a:t>
            </a:r>
          </a:p>
          <a:p>
            <a:pPr indent="-228600" algn="just">
              <a:lnSpc>
                <a:spcPct val="115000"/>
              </a:lnSpc>
              <a:spcBef>
                <a:spcPts val="900"/>
              </a:spcBef>
              <a:spcAft>
                <a:spcPts val="0"/>
              </a:spcAft>
            </a:pPr>
            <a:r>
              <a:rPr lang="ru-RU" dirty="0">
                <a:latin typeface="Times New Roman" panose="02020603050405020304" pitchFamily="18" charset="0"/>
                <a:ea typeface="Times New Roman" panose="02020603050405020304" pitchFamily="18" charset="0"/>
              </a:rPr>
              <a:t>          дробленный </a:t>
            </a:r>
            <a:r>
              <a:rPr lang="ru-RU" dirty="0" err="1">
                <a:latin typeface="Times New Roman" panose="02020603050405020304" pitchFamily="18" charset="0"/>
                <a:ea typeface="Times New Roman" panose="02020603050405020304" pitchFamily="18" charset="0"/>
              </a:rPr>
              <a:t>гранулят</a:t>
            </a:r>
            <a:r>
              <a:rPr lang="ru-RU" dirty="0">
                <a:latin typeface="Times New Roman" panose="02020603050405020304" pitchFamily="18" charset="0"/>
                <a:ea typeface="Times New Roman" panose="02020603050405020304" pitchFamily="18" charset="0"/>
              </a:rPr>
              <a:t>  как крупный  заполнитель  в бетонах (б).</a:t>
            </a:r>
          </a:p>
        </p:txBody>
      </p:sp>
      <p:sp>
        <p:nvSpPr>
          <p:cNvPr id="20" name="Rectangle 3">
            <a:extLst>
              <a:ext uri="{FF2B5EF4-FFF2-40B4-BE49-F238E27FC236}">
                <a16:creationId xmlns:a16="http://schemas.microsoft.com/office/drawing/2014/main" id="{C284D259-B9E8-4212-849E-0EB50B5164EC}"/>
              </a:ext>
            </a:extLst>
          </p:cNvPr>
          <p:cNvSpPr>
            <a:spLocks noChangeArrowheads="1"/>
          </p:cNvSpPr>
          <p:nvPr/>
        </p:nvSpPr>
        <p:spPr bwMode="auto">
          <a:xfrm>
            <a:off x="6520148" y="4920876"/>
            <a:ext cx="3369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altLang="ru-RU" dirty="0">
                <a:solidFill>
                  <a:prstClr val="black"/>
                </a:solidFill>
                <a:latin typeface="Arial" pitchFamily="34" charset="0"/>
                <a:cs typeface="Arial" pitchFamily="34" charset="0"/>
              </a:rPr>
              <a:t>Б</a:t>
            </a:r>
          </a:p>
        </p:txBody>
      </p:sp>
      <p:pic>
        <p:nvPicPr>
          <p:cNvPr id="4" name="Рисунок 3">
            <a:extLst>
              <a:ext uri="{FF2B5EF4-FFF2-40B4-BE49-F238E27FC236}">
                <a16:creationId xmlns:a16="http://schemas.microsoft.com/office/drawing/2014/main" id="{5A0ED57E-544F-E160-B21F-04456416572B}"/>
              </a:ext>
            </a:extLst>
          </p:cNvPr>
          <p:cNvPicPr>
            <a:picLocks noChangeAspect="1"/>
          </p:cNvPicPr>
          <p:nvPr/>
        </p:nvPicPr>
        <p:blipFill>
          <a:blip r:embed="rId4"/>
          <a:stretch>
            <a:fillRect/>
          </a:stretch>
        </p:blipFill>
        <p:spPr>
          <a:xfrm>
            <a:off x="152036" y="199392"/>
            <a:ext cx="1524132" cy="1292464"/>
          </a:xfrm>
          <a:prstGeom prst="rect">
            <a:avLst/>
          </a:prstGeom>
        </p:spPr>
      </p:pic>
    </p:spTree>
    <p:extLst>
      <p:ext uri="{BB962C8B-B14F-4D97-AF65-F5344CB8AC3E}">
        <p14:creationId xmlns:p14="http://schemas.microsoft.com/office/powerpoint/2010/main" val="3416153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7E059F08-C863-0CBC-C3FA-FC11C7C8C4D5}"/>
              </a:ext>
            </a:extLst>
          </p:cNvPr>
          <p:cNvSpPr>
            <a:spLocks noGrp="1"/>
          </p:cNvSpPr>
          <p:nvPr>
            <p:ph idx="1"/>
          </p:nvPr>
        </p:nvSpPr>
        <p:spPr/>
        <p:txBody>
          <a:bodyPr/>
          <a:lstStyle/>
          <a:p>
            <a:endParaRPr lang="ru-RU"/>
          </a:p>
        </p:txBody>
      </p:sp>
      <p:sp>
        <p:nvSpPr>
          <p:cNvPr id="3" name="Заголовок 2">
            <a:extLst>
              <a:ext uri="{FF2B5EF4-FFF2-40B4-BE49-F238E27FC236}">
                <a16:creationId xmlns:a16="http://schemas.microsoft.com/office/drawing/2014/main" id="{99A45A9D-A0E4-B4A1-F2DA-222A4BD28F40}"/>
              </a:ext>
            </a:extLst>
          </p:cNvPr>
          <p:cNvSpPr>
            <a:spLocks noGrp="1"/>
          </p:cNvSpPr>
          <p:nvPr>
            <p:ph type="title"/>
          </p:nvPr>
        </p:nvSpPr>
        <p:spPr/>
        <p:txBody>
          <a:bodyPr/>
          <a:lstStyle/>
          <a:p>
            <a:endParaRPr lang="ru-RU"/>
          </a:p>
        </p:txBody>
      </p:sp>
      <p:pic>
        <p:nvPicPr>
          <p:cNvPr id="4" name="Рисунок 3" descr="Всем привет, друзья! На своём ютуб-канале, к слову который у меня заблокировали, я многие годы рассказывал о, так сказать, главной тайне России - о её колониальном положении.-7">
            <a:extLst>
              <a:ext uri="{FF2B5EF4-FFF2-40B4-BE49-F238E27FC236}">
                <a16:creationId xmlns:a16="http://schemas.microsoft.com/office/drawing/2014/main" id="{C969DC91-968B-982B-D49E-96AAC94FE6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3824"/>
            <a:ext cx="8734425" cy="7135495"/>
          </a:xfrm>
          <a:prstGeom prst="rect">
            <a:avLst/>
          </a:prstGeom>
          <a:noFill/>
          <a:ln>
            <a:noFill/>
          </a:ln>
        </p:spPr>
      </p:pic>
    </p:spTree>
    <p:extLst>
      <p:ext uri="{BB962C8B-B14F-4D97-AF65-F5344CB8AC3E}">
        <p14:creationId xmlns:p14="http://schemas.microsoft.com/office/powerpoint/2010/main" val="3258279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014004F3-D5B1-D365-899D-7B3B21727A26}"/>
              </a:ext>
            </a:extLst>
          </p:cNvPr>
          <p:cNvSpPr>
            <a:spLocks noGrp="1"/>
          </p:cNvSpPr>
          <p:nvPr>
            <p:ph type="title"/>
          </p:nvPr>
        </p:nvSpPr>
        <p:spPr>
          <a:xfrm>
            <a:off x="2018145" y="439928"/>
            <a:ext cx="6839527" cy="1252728"/>
          </a:xfrm>
        </p:spPr>
        <p:txBody>
          <a:bodyPr>
            <a:normAutofit/>
          </a:bodyPr>
          <a:lstStyle/>
          <a:p>
            <a:r>
              <a:rPr lang="ru-RU" dirty="0"/>
              <a:t>  </a:t>
            </a:r>
            <a:r>
              <a:rPr lang="ru-RU" sz="2800" dirty="0"/>
              <a:t>Спасибо  Президенту России – Путину Владимиру Владимировичу !</a:t>
            </a:r>
          </a:p>
        </p:txBody>
      </p:sp>
      <p:pic>
        <p:nvPicPr>
          <p:cNvPr id="4" name="Объект 3">
            <a:extLst>
              <a:ext uri="{FF2B5EF4-FFF2-40B4-BE49-F238E27FC236}">
                <a16:creationId xmlns:a16="http://schemas.microsoft.com/office/drawing/2014/main" id="{8794326F-E19D-3198-EA12-66787B562E56}"/>
              </a:ext>
            </a:extLst>
          </p:cNvPr>
          <p:cNvPicPr>
            <a:picLocks noGrp="1" noChangeAspect="1"/>
          </p:cNvPicPr>
          <p:nvPr>
            <p:ph idx="1"/>
          </p:nvPr>
        </p:nvPicPr>
        <p:blipFill>
          <a:blip r:embed="rId2"/>
          <a:stretch>
            <a:fillRect/>
          </a:stretch>
        </p:blipFill>
        <p:spPr>
          <a:xfrm>
            <a:off x="202485" y="298592"/>
            <a:ext cx="1524132" cy="1292464"/>
          </a:xfrm>
          <a:prstGeom prst="rect">
            <a:avLst/>
          </a:prstGeom>
        </p:spPr>
      </p:pic>
      <p:sp>
        <p:nvSpPr>
          <p:cNvPr id="5" name="TextBox 4">
            <a:extLst>
              <a:ext uri="{FF2B5EF4-FFF2-40B4-BE49-F238E27FC236}">
                <a16:creationId xmlns:a16="http://schemas.microsoft.com/office/drawing/2014/main" id="{CB36F36A-7812-76FA-0C7A-69389F18D349}"/>
              </a:ext>
            </a:extLst>
          </p:cNvPr>
          <p:cNvSpPr txBox="1"/>
          <p:nvPr/>
        </p:nvSpPr>
        <p:spPr>
          <a:xfrm>
            <a:off x="286327" y="1584650"/>
            <a:ext cx="8655187" cy="4678204"/>
          </a:xfrm>
          <a:prstGeom prst="rect">
            <a:avLst/>
          </a:prstGeom>
          <a:noFill/>
        </p:spPr>
        <p:txBody>
          <a:bodyPr wrap="square">
            <a:spAutoFit/>
          </a:bodyPr>
          <a:lstStyle/>
          <a:p>
            <a:endParaRPr lang="ru-RU" kern="0" dirty="0">
              <a:solidFill>
                <a:srgbClr val="000000"/>
              </a:solidFill>
              <a:latin typeface="Helvetica" panose="020B0604020202020204" pitchFamily="34" charset="0"/>
              <a:ea typeface="Times New Roman" panose="02020603050405020304" pitchFamily="18" charset="0"/>
            </a:endParaRPr>
          </a:p>
          <a:p>
            <a:r>
              <a:rPr lang="ru-RU" sz="1800" kern="0" dirty="0">
                <a:solidFill>
                  <a:srgbClr val="000000"/>
                </a:solidFill>
                <a:effectLst/>
                <a:latin typeface="Helvetica" panose="020B0604020202020204" pitchFamily="34" charset="0"/>
                <a:ea typeface="Times New Roman" panose="02020603050405020304" pitchFamily="18" charset="0"/>
              </a:rPr>
              <a:t>     США, как паразиты, проникли во все сферы нашего общества, органы власти, в оборонку, идеологию и т.п. Вся территория СССР превратилась в колонию США, из которой они, как как вампиры, начали высасывать кровь. По скромным подсчетам "Bloomberg", за 30 лет с территории СССР только через офшоры </a:t>
            </a:r>
            <a:r>
              <a:rPr lang="ru-RU" sz="1800" kern="0" dirty="0">
                <a:effectLst/>
                <a:latin typeface="Helvetica"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утекло</a:t>
            </a:r>
            <a:r>
              <a:rPr lang="ru-RU" sz="1800" kern="0" dirty="0">
                <a:solidFill>
                  <a:srgbClr val="000000"/>
                </a:solidFill>
                <a:effectLst/>
                <a:latin typeface="Helvetica" panose="020B0604020202020204" pitchFamily="34" charset="0"/>
                <a:ea typeface="Times New Roman" panose="02020603050405020304" pitchFamily="18" charset="0"/>
              </a:rPr>
              <a:t> 2 </a:t>
            </a:r>
            <a:r>
              <a:rPr lang="ru-RU" sz="1800" kern="0" dirty="0" err="1">
                <a:solidFill>
                  <a:srgbClr val="000000"/>
                </a:solidFill>
                <a:effectLst/>
                <a:latin typeface="Helvetica" panose="020B0604020202020204" pitchFamily="34" charset="0"/>
                <a:ea typeface="Times New Roman" panose="02020603050405020304" pitchFamily="18" charset="0"/>
              </a:rPr>
              <a:t>трл</a:t>
            </a:r>
            <a:r>
              <a:rPr lang="ru-RU" sz="1800" kern="0" dirty="0">
                <a:solidFill>
                  <a:srgbClr val="000000"/>
                </a:solidFill>
                <a:effectLst/>
                <a:latin typeface="Helvetica" panose="020B0604020202020204" pitchFamily="34" charset="0"/>
                <a:ea typeface="Times New Roman" panose="02020603050405020304" pitchFamily="18" charset="0"/>
              </a:rPr>
              <a:t> долларов. Плюс к этому были вывезены технологии, учёные, оборудование, природные ресурсы и т.п.</a:t>
            </a:r>
          </a:p>
          <a:p>
            <a:r>
              <a:rPr lang="ru-RU" kern="0" dirty="0">
                <a:solidFill>
                  <a:srgbClr val="000000"/>
                </a:solidFill>
                <a:latin typeface="Helvetica" panose="020B0604020202020204" pitchFamily="34" charset="0"/>
                <a:ea typeface="Times New Roman" panose="02020603050405020304" pitchFamily="18" charset="0"/>
              </a:rPr>
              <a:t>    </a:t>
            </a:r>
            <a:r>
              <a:rPr lang="ru-RU" sz="1800" kern="0" dirty="0">
                <a:solidFill>
                  <a:srgbClr val="000000"/>
                </a:solidFill>
                <a:effectLst/>
                <a:latin typeface="Helvetica" panose="020B0604020202020204" pitchFamily="34" charset="0"/>
                <a:ea typeface="Times New Roman" panose="02020603050405020304" pitchFamily="18" charset="0"/>
              </a:rPr>
              <a:t> Россия на данный момент приближается к финишу освободительной борьбы, огромными шагами двигается к суверенитету. Об этом очень доходчиво 17 июня 2022 года на Петербургском экономическом форуме высказался сам Путин, из уст Президента были сказаны очень важные слова о том, что Россия входит в новую эпоху сильной, суверенной страной. Однополярный мир закончился.</a:t>
            </a:r>
          </a:p>
          <a:p>
            <a:endParaRPr lang="ru-RU" kern="0" dirty="0">
              <a:solidFill>
                <a:srgbClr val="000000"/>
              </a:solidFill>
              <a:latin typeface="Helvetica" panose="020B0604020202020204" pitchFamily="34" charset="0"/>
              <a:ea typeface="Times New Roman" panose="02020603050405020304" pitchFamily="18" charset="0"/>
            </a:endParaRPr>
          </a:p>
          <a:p>
            <a:r>
              <a:rPr lang="ru-RU" sz="1800" kern="0" dirty="0">
                <a:solidFill>
                  <a:srgbClr val="000000"/>
                </a:solidFill>
                <a:effectLst/>
                <a:latin typeface="Helvetica" panose="020B0604020202020204" pitchFamily="34" charset="0"/>
                <a:ea typeface="Times New Roman" panose="02020603050405020304" pitchFamily="18" charset="0"/>
              </a:rPr>
              <a:t>     </a:t>
            </a:r>
            <a:r>
              <a:rPr lang="ru-RU" sz="1400" b="1" i="1" kern="0" dirty="0">
                <a:solidFill>
                  <a:srgbClr val="000000"/>
                </a:solidFill>
                <a:effectLst/>
                <a:latin typeface="Helvetica" panose="020B0604020202020204" pitchFamily="34" charset="0"/>
                <a:ea typeface="Times New Roman" panose="02020603050405020304" pitchFamily="18" charset="0"/>
              </a:rPr>
              <a:t>Из статьи «Из какого болота Путин вытаскивает </a:t>
            </a:r>
            <a:r>
              <a:rPr lang="ru-RU" sz="1400" b="1" i="1" kern="0" dirty="0" err="1">
                <a:solidFill>
                  <a:srgbClr val="000000"/>
                </a:solidFill>
                <a:effectLst/>
                <a:latin typeface="Helvetica" panose="020B0604020202020204" pitchFamily="34" charset="0"/>
                <a:ea typeface="Times New Roman" panose="02020603050405020304" pitchFamily="18" charset="0"/>
              </a:rPr>
              <a:t>страну.Про</a:t>
            </a:r>
            <a:r>
              <a:rPr lang="ru-RU" sz="1400" b="1" i="1" kern="0" dirty="0">
                <a:solidFill>
                  <a:srgbClr val="000000"/>
                </a:solidFill>
                <a:effectLst/>
                <a:latin typeface="Helvetica" panose="020B0604020202020204" pitchFamily="34" charset="0"/>
                <a:ea typeface="Times New Roman" panose="02020603050405020304" pitchFamily="18" charset="0"/>
              </a:rPr>
              <a:t> колониальное положение </a:t>
            </a:r>
            <a:r>
              <a:rPr lang="ru-RU" sz="1400" b="1" i="1" kern="0" dirty="0" err="1">
                <a:solidFill>
                  <a:srgbClr val="000000"/>
                </a:solidFill>
                <a:effectLst/>
                <a:latin typeface="Helvetica" panose="020B0604020202020204" pitchFamily="34" charset="0"/>
                <a:ea typeface="Times New Roman" panose="02020603050405020304" pitchFamily="18" charset="0"/>
              </a:rPr>
              <a:t>Росии.Разбор</a:t>
            </a:r>
            <a:r>
              <a:rPr lang="ru-RU" sz="1400" b="1" i="1" kern="0" dirty="0">
                <a:solidFill>
                  <a:srgbClr val="000000"/>
                </a:solidFill>
                <a:effectLst/>
                <a:latin typeface="Helvetica" panose="020B0604020202020204" pitchFamily="34" charset="0"/>
                <a:ea typeface="Times New Roman" panose="02020603050405020304" pitchFamily="18" charset="0"/>
              </a:rPr>
              <a:t>» от 9 ноября 2022 года .</a:t>
            </a:r>
            <a:r>
              <a:rPr lang="ru-RU" sz="1400" b="1" i="1" kern="0" dirty="0">
                <a:solidFill>
                  <a:srgbClr val="000000"/>
                </a:solidFill>
                <a:latin typeface="Helvetica" panose="020B0604020202020204" pitchFamily="34" charset="0"/>
                <a:ea typeface="Times New Roman" panose="02020603050405020304" pitchFamily="18" charset="0"/>
              </a:rPr>
              <a:t> ДЗЕН .</a:t>
            </a:r>
            <a:br>
              <a:rPr lang="ru-RU" sz="1400" b="1" i="1" kern="0" dirty="0">
                <a:solidFill>
                  <a:srgbClr val="000000"/>
                </a:solidFill>
                <a:effectLst/>
                <a:latin typeface="Helvetica" panose="020B0604020202020204" pitchFamily="34" charset="0"/>
                <a:ea typeface="Times New Roman" panose="02020603050405020304" pitchFamily="18" charset="0"/>
              </a:rPr>
            </a:br>
            <a:endParaRPr lang="ru-RU" sz="1400" b="1" i="1" dirty="0"/>
          </a:p>
        </p:txBody>
      </p:sp>
      <p:sp>
        <p:nvSpPr>
          <p:cNvPr id="2" name="Rectangle 2">
            <a:extLst>
              <a:ext uri="{FF2B5EF4-FFF2-40B4-BE49-F238E27FC236}">
                <a16:creationId xmlns:a16="http://schemas.microsoft.com/office/drawing/2014/main" id="{B10008F1-A839-55E6-76CE-8408AB2D630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300" b="0" i="0" u="none" strike="noStrike" cap="none" normalizeH="0" baseline="0">
                <a:ln>
                  <a:noFill/>
                </a:ln>
                <a:solidFill>
                  <a:srgbClr val="000000"/>
                </a:solidFill>
                <a:effectLst/>
                <a:latin typeface="Calibri" panose="020F0502020204030204" pitchFamily="34" charset="0"/>
                <a:ea typeface="Helvetica" panose="020B0604020202020204" pitchFamily="34" charset="0"/>
                <a:cs typeface="Times New Roman" panose="02020603050405020304" pitchFamily="18" charset="0"/>
              </a:rPr>
              <a:t>Россия на данный момент приближается к финишу освободительной борьбы, огромными шагами двигается к суверенитету. Возможно, оступается, спотыкается, но движение есть и оно правильное. Об этом очень доходчиво 17 июня 2022 года на Петербургском экономическом форуме высказался сам Путин.</a:t>
            </a:r>
            <a:endParaRPr kumimoji="0" lang="ru-RU" altLang="ru-RU"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1530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484784"/>
            <a:ext cx="8712968" cy="4536504"/>
          </a:xfrm>
        </p:spPr>
        <p:txBody>
          <a:bodyPr>
            <a:normAutofit/>
          </a:bodyPr>
          <a:lstStyle/>
          <a:p>
            <a:pPr marL="0" indent="0">
              <a:buNone/>
            </a:pPr>
            <a:endParaRPr lang="ru-RU" sz="5400" dirty="0"/>
          </a:p>
          <a:p>
            <a:r>
              <a:rPr lang="ru-RU" sz="5400" dirty="0"/>
              <a:t> </a:t>
            </a:r>
            <a:r>
              <a:rPr lang="ru-RU" sz="5400" b="1" dirty="0">
                <a:solidFill>
                  <a:schemeClr val="accent1">
                    <a:lumMod val="75000"/>
                  </a:schemeClr>
                </a:solidFill>
              </a:rPr>
              <a:t>СПАСИБО ЗА ВНИМАНИЕ</a:t>
            </a:r>
          </a:p>
          <a:p>
            <a:pPr marL="0" indent="0">
              <a:buNone/>
            </a:pPr>
            <a:r>
              <a:rPr lang="ru-RU" b="1" dirty="0">
                <a:solidFill>
                  <a:schemeClr val="accent1">
                    <a:lumMod val="75000"/>
                  </a:schemeClr>
                </a:solidFill>
              </a:rPr>
              <a:t>       </a:t>
            </a:r>
          </a:p>
          <a:p>
            <a:pPr marL="0" indent="0">
              <a:buNone/>
            </a:pPr>
            <a:r>
              <a:rPr lang="ru-RU" b="1" dirty="0">
                <a:solidFill>
                  <a:schemeClr val="accent1">
                    <a:lumMod val="75000"/>
                  </a:schemeClr>
                </a:solidFill>
              </a:rPr>
              <a:t>                                                                                  14.11.2024</a:t>
            </a:r>
          </a:p>
          <a:p>
            <a:pPr marL="0" indent="0">
              <a:buNone/>
            </a:pPr>
            <a:r>
              <a:rPr lang="ru-RU" b="1" dirty="0">
                <a:solidFill>
                  <a:schemeClr val="tx1"/>
                </a:solidFill>
              </a:rPr>
              <a:t>       Генеральный директор      ООО «Международный ИМЭТ»,</a:t>
            </a:r>
          </a:p>
          <a:p>
            <a:pPr marL="0" indent="0">
              <a:buNone/>
            </a:pPr>
            <a:r>
              <a:rPr lang="ru-RU" b="1" dirty="0">
                <a:solidFill>
                  <a:schemeClr val="tx1"/>
                </a:solidFill>
              </a:rPr>
              <a:t>            акад. РАЕН, д.х.н.                                               </a:t>
            </a:r>
            <a:r>
              <a:rPr lang="ru-RU" b="1" dirty="0" err="1">
                <a:solidFill>
                  <a:schemeClr val="tx1"/>
                </a:solidFill>
              </a:rPr>
              <a:t>М.Я.Бикбау</a:t>
            </a:r>
            <a:endParaRPr lang="ru-RU" b="1" dirty="0">
              <a:solidFill>
                <a:schemeClr val="tx1"/>
              </a:solidFill>
            </a:endParaRPr>
          </a:p>
        </p:txBody>
      </p:sp>
      <p:pic>
        <p:nvPicPr>
          <p:cNvPr id="5" name="Рисунок 4" descr="C:\Users\Марсель\Desktop\Импорт\сканирование0138.jpg"/>
          <p:cNvPicPr/>
          <p:nvPr/>
        </p:nvPicPr>
        <p:blipFill rotWithShape="1">
          <a:blip r:embed="rId2" cstate="email">
            <a:extLst>
              <a:ext uri="{28A0092B-C50C-407E-A947-70E740481C1C}">
                <a14:useLocalDpi xmlns:a14="http://schemas.microsoft.com/office/drawing/2010/main"/>
              </a:ext>
            </a:extLst>
          </a:blip>
          <a:srcRect l="11323" t="67721" r="67772" b="23102"/>
          <a:stretch/>
        </p:blipFill>
        <p:spPr bwMode="auto">
          <a:xfrm>
            <a:off x="4263656" y="4581128"/>
            <a:ext cx="2062716" cy="10441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417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611" y="332654"/>
            <a:ext cx="6765389" cy="1456456"/>
          </a:xfrm>
        </p:spPr>
        <p:txBody>
          <a:bodyPr/>
          <a:lstStyle/>
          <a:p>
            <a:r>
              <a:rPr lang="ru-RU" sz="4000" dirty="0"/>
              <a:t> </a:t>
            </a:r>
            <a:r>
              <a:rPr lang="ru-RU" sz="3600" dirty="0"/>
              <a:t>Схема производства       </a:t>
            </a:r>
            <a:r>
              <a:rPr lang="ru-RU" sz="3600" dirty="0" err="1"/>
              <a:t>наноцементов</a:t>
            </a:r>
            <a:endParaRPr lang="en-US" sz="3600" dirty="0"/>
          </a:p>
        </p:txBody>
      </p:sp>
      <p:sp>
        <p:nvSpPr>
          <p:cNvPr id="3" name="Rectangle 13"/>
          <p:cNvSpPr>
            <a:spLocks noChangeArrowheads="1"/>
          </p:cNvSpPr>
          <p:nvPr/>
        </p:nvSpPr>
        <p:spPr bwMode="auto">
          <a:xfrm>
            <a:off x="779010" y="2457451"/>
            <a:ext cx="2493279" cy="1213642"/>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rPr>
              <a:t>1 тонна</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rPr>
              <a:t>Портландцементного клинкера (цемента </a:t>
            </a:r>
            <a:r>
              <a:rPr lang="ru-RU" altLang="ru-RU" sz="1400" b="1" dirty="0">
                <a:latin typeface="FreeSetCTT" charset="-52"/>
                <a:ea typeface="Times New Roman" pitchFamily="18" charset="0"/>
                <a:cs typeface="Arial" pitchFamily="34" charset="0"/>
              </a:rPr>
              <a:t>класса 42,5 или 52,5</a:t>
            </a:r>
            <a:r>
              <a:rPr kumimoji="0" lang="ru-RU" altLang="ru-RU" sz="1400" b="1" i="0" u="none" strike="noStrike" cap="none" normalizeH="0" baseline="0" dirty="0">
                <a:ln>
                  <a:noFill/>
                </a:ln>
                <a:solidFill>
                  <a:schemeClr val="tx1"/>
                </a:solidFill>
                <a:effectLst/>
                <a:latin typeface="FreeSetCTT" charset="-52"/>
                <a:ea typeface="Times New Roman" pitchFamily="18" charset="0"/>
                <a:cs typeface="Arial" pitchFamily="34" charset="0"/>
              </a:rPr>
              <a:t> )</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12"/>
          <p:cNvSpPr>
            <a:spLocks noChangeArrowheads="1"/>
          </p:cNvSpPr>
          <p:nvPr/>
        </p:nvSpPr>
        <p:spPr bwMode="auto">
          <a:xfrm>
            <a:off x="4248502" y="2665411"/>
            <a:ext cx="1636742" cy="1538287"/>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2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altLang="ru-RU" sz="1200" b="1" dirty="0">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Arial" pitchFamily="34" charset="0"/>
                <a:ea typeface="Times New Roman" pitchFamily="18" charset="0"/>
                <a:cs typeface="Arial" pitchFamily="34" charset="0"/>
              </a:rPr>
              <a:t>Механохимическая активация цемента совмещенная с помолом</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1"/>
          <p:cNvSpPr>
            <a:spLocks noChangeArrowheads="1"/>
          </p:cNvSpPr>
          <p:nvPr/>
        </p:nvSpPr>
        <p:spPr bwMode="auto">
          <a:xfrm>
            <a:off x="6553200" y="2755898"/>
            <a:ext cx="2209800" cy="1382712"/>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rPr>
              <a:t>2-4 тонны</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err="1">
                <a:solidFill>
                  <a:srgbClr val="000000"/>
                </a:solidFill>
                <a:latin typeface="FreeSetCTT" charset="-52"/>
                <a:ea typeface="Times New Roman" pitchFamily="18" charset="0"/>
                <a:cs typeface="Arial" pitchFamily="34" charset="0"/>
              </a:rPr>
              <a:t>наноц</a:t>
            </a:r>
            <a:r>
              <a:rPr kumimoji="0" lang="ru-RU" altLang="ru-RU" sz="1400" b="1" i="0" u="none" strike="noStrike" cap="none" normalizeH="0" baseline="0" dirty="0" err="1">
                <a:ln>
                  <a:noFill/>
                </a:ln>
                <a:solidFill>
                  <a:srgbClr val="000000"/>
                </a:solidFill>
                <a:effectLst/>
                <a:latin typeface="FreeSetCTT" charset="-52"/>
                <a:ea typeface="Times New Roman" pitchFamily="18" charset="0"/>
                <a:cs typeface="Arial" pitchFamily="34" charset="0"/>
              </a:rPr>
              <a:t>емента</a:t>
            </a:r>
            <a:r>
              <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rPr>
              <a:t> классов</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a:solidFill>
                  <a:srgbClr val="000000"/>
                </a:solidFill>
                <a:latin typeface="FreeSetCTT" charset="-52"/>
                <a:ea typeface="Times New Roman" pitchFamily="18" charset="0"/>
                <a:cs typeface="Arial" pitchFamily="34" charset="0"/>
              </a:rPr>
              <a:t>3</a:t>
            </a:r>
            <a:r>
              <a:rPr kumimoji="0" lang="ru-RU" altLang="ru-RU" sz="1400" b="1" i="0" u="none" strike="noStrike" cap="none" normalizeH="0" baseline="0" dirty="0">
                <a:ln>
                  <a:noFill/>
                </a:ln>
                <a:solidFill>
                  <a:srgbClr val="000000"/>
                </a:solidFill>
                <a:effectLst/>
                <a:latin typeface="FreeSetCTT" charset="-52"/>
                <a:ea typeface="Times New Roman" pitchFamily="18" charset="0"/>
                <a:cs typeface="Arial" pitchFamily="34" charset="0"/>
              </a:rPr>
              <a:t>2,5-72,5</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0"/>
          <p:cNvSpPr>
            <a:spLocks noChangeArrowheads="1"/>
          </p:cNvSpPr>
          <p:nvPr/>
        </p:nvSpPr>
        <p:spPr bwMode="auto">
          <a:xfrm>
            <a:off x="3014235" y="4718047"/>
            <a:ext cx="2008187" cy="1714500"/>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Arial" pitchFamily="34" charset="0"/>
                <a:ea typeface="Times New Roman" pitchFamily="18" charset="0"/>
                <a:cs typeface="Arial" pitchFamily="34" charset="0"/>
              </a:rPr>
              <a:t>Добавка </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1-3 тонны кварцевого песка, </a:t>
            </a:r>
            <a:r>
              <a:rPr kumimoji="0" lang="ru-RU" altLang="ru-RU" sz="1400" b="1" i="0" u="none" strike="noStrike" cap="none" normalizeH="0" baseline="0" dirty="0" err="1">
                <a:ln>
                  <a:noFill/>
                </a:ln>
                <a:solidFill>
                  <a:schemeClr val="tx1"/>
                </a:solidFill>
                <a:effectLst/>
                <a:latin typeface="Arial" pitchFamily="34" charset="0"/>
                <a:ea typeface="Times New Roman" pitchFamily="18" charset="0"/>
                <a:cs typeface="Arial" pitchFamily="34" charset="0"/>
              </a:rPr>
              <a:t>золошлаковых</a:t>
            </a:r>
            <a:r>
              <a:rPr kumimoji="0" lang="ru-RU" altLang="ru-RU"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отходов, </a:t>
            </a: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или другого минерального вещества</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2345981" y="3969541"/>
            <a:ext cx="1541463" cy="550069"/>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1"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1" u="none" strike="noStrike" cap="none" normalizeH="0" baseline="0" dirty="0">
                <a:ln>
                  <a:noFill/>
                </a:ln>
                <a:solidFill>
                  <a:schemeClr val="tx1"/>
                </a:solidFill>
                <a:effectLst/>
                <a:latin typeface="Times New Roman" pitchFamily="18" charset="0"/>
                <a:cs typeface="Times New Roman" pitchFamily="18" charset="0"/>
              </a:rPr>
              <a:t>МОДИФИКАТОР</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Line 8"/>
          <p:cNvSpPr>
            <a:spLocks noChangeShapeType="1"/>
          </p:cNvSpPr>
          <p:nvPr/>
        </p:nvSpPr>
        <p:spPr bwMode="auto">
          <a:xfrm>
            <a:off x="3257726" y="3371055"/>
            <a:ext cx="10064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Line 7"/>
          <p:cNvSpPr>
            <a:spLocks noChangeShapeType="1"/>
          </p:cNvSpPr>
          <p:nvPr/>
        </p:nvSpPr>
        <p:spPr bwMode="auto">
          <a:xfrm>
            <a:off x="5885244" y="3409155"/>
            <a:ext cx="6679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1" name="Line 6"/>
          <p:cNvSpPr>
            <a:spLocks noChangeShapeType="1"/>
          </p:cNvSpPr>
          <p:nvPr/>
        </p:nvSpPr>
        <p:spPr bwMode="auto">
          <a:xfrm>
            <a:off x="4029076" y="3447254"/>
            <a:ext cx="0" cy="127000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Line 5"/>
          <p:cNvSpPr>
            <a:spLocks noChangeShapeType="1"/>
          </p:cNvSpPr>
          <p:nvPr/>
        </p:nvSpPr>
        <p:spPr bwMode="auto">
          <a:xfrm>
            <a:off x="3625852" y="3396455"/>
            <a:ext cx="0" cy="549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Стрелка вправо 18"/>
          <p:cNvSpPr/>
          <p:nvPr/>
        </p:nvSpPr>
        <p:spPr>
          <a:xfrm>
            <a:off x="3285793" y="3342075"/>
            <a:ext cx="96270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a:off x="5885244" y="3386731"/>
            <a:ext cx="667956" cy="95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rotWithShape="1">
          <a:blip r:embed="rId2" cstate="email">
            <a:extLst>
              <a:ext uri="{28A0092B-C50C-407E-A947-70E740481C1C}">
                <a14:useLocalDpi xmlns:a14="http://schemas.microsoft.com/office/drawing/2010/main"/>
              </a:ext>
            </a:extLst>
          </a:blip>
          <a:srcRect l="49590"/>
          <a:stretch/>
        </p:blipFill>
        <p:spPr>
          <a:xfrm>
            <a:off x="213245" y="245074"/>
            <a:ext cx="1531148" cy="1298960"/>
          </a:xfrm>
          <a:prstGeom prst="rect">
            <a:avLst/>
          </a:prstGeom>
        </p:spPr>
      </p:pic>
    </p:spTree>
    <p:extLst>
      <p:ext uri="{BB962C8B-B14F-4D97-AF65-F5344CB8AC3E}">
        <p14:creationId xmlns:p14="http://schemas.microsoft.com/office/powerpoint/2010/main" val="1266482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2400" dirty="0">
                <a:solidFill>
                  <a:schemeClr val="tx1"/>
                </a:solidFill>
              </a:rPr>
              <a:t>     Изменение прочности на сжатие со временем </a:t>
            </a:r>
            <a:br>
              <a:rPr lang="ru-RU" sz="2400" dirty="0">
                <a:solidFill>
                  <a:schemeClr val="tx1"/>
                </a:solidFill>
              </a:rPr>
            </a:br>
            <a:r>
              <a:rPr lang="ru-RU" sz="2400" dirty="0">
                <a:solidFill>
                  <a:schemeClr val="tx1"/>
                </a:solidFill>
              </a:rPr>
              <a:t>          твердения в нормальных условиях </a:t>
            </a:r>
            <a:br>
              <a:rPr lang="ru-RU" sz="2400" dirty="0">
                <a:solidFill>
                  <a:schemeClr val="tx1"/>
                </a:solidFill>
              </a:rPr>
            </a:br>
            <a:r>
              <a:rPr lang="ru-RU" sz="2400" dirty="0">
                <a:solidFill>
                  <a:schemeClr val="tx1"/>
                </a:solidFill>
              </a:rPr>
              <a:t>           для наноцементов 45  и 75  по результатам </a:t>
            </a:r>
            <a:br>
              <a:rPr lang="ru-RU" sz="2400" dirty="0">
                <a:solidFill>
                  <a:schemeClr val="tx1"/>
                </a:solidFill>
              </a:rPr>
            </a:br>
            <a:r>
              <a:rPr lang="ru-RU" sz="2400" dirty="0">
                <a:solidFill>
                  <a:schemeClr val="tx1"/>
                </a:solidFill>
              </a:rPr>
              <a:t>испытаний в Канаде </a:t>
            </a:r>
          </a:p>
        </p:txBody>
      </p:sp>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8019" t="5898" r="14701"/>
          <a:stretch/>
        </p:blipFill>
        <p:spPr bwMode="auto">
          <a:xfrm>
            <a:off x="773723" y="1879769"/>
            <a:ext cx="7357403" cy="4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846" y="338328"/>
            <a:ext cx="1467562"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62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77108" y="338328"/>
            <a:ext cx="7209692" cy="1252728"/>
          </a:xfrm>
        </p:spPr>
        <p:txBody>
          <a:bodyPr>
            <a:normAutofit fontScale="90000"/>
          </a:bodyPr>
          <a:lstStyle/>
          <a:p>
            <a:r>
              <a:rPr lang="ru-RU" sz="2800" dirty="0"/>
              <a:t>Песок пустыни Ал Мадам, примененный для производства наноцементов на заводе </a:t>
            </a:r>
            <a:r>
              <a:rPr lang="ru-RU" sz="2800" dirty="0" err="1"/>
              <a:t>Бинани</a:t>
            </a:r>
            <a:r>
              <a:rPr lang="ru-RU" sz="2800" dirty="0"/>
              <a:t> </a:t>
            </a:r>
          </a:p>
        </p:txBody>
      </p:sp>
      <p:pic>
        <p:nvPicPr>
          <p:cNvPr id="4" name="Picture 3"/>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908586" y="1488559"/>
            <a:ext cx="7408862" cy="5154398"/>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465" y="204198"/>
            <a:ext cx="1518145" cy="128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71538" y="2126336"/>
            <a:ext cx="4434109" cy="4516621"/>
          </a:xfrm>
          <a:prstGeom prst="rect">
            <a:avLst/>
          </a:prstGeom>
        </p:spPr>
        <p:txBody>
          <a:bodyPr wrap="square">
            <a:spAutoFit/>
          </a:bodyPr>
          <a:lstStyle/>
          <a:p>
            <a:pPr>
              <a:lnSpc>
                <a:spcPct val="115000"/>
              </a:lnSpc>
              <a:spcAft>
                <a:spcPts val="0"/>
              </a:spcAft>
            </a:pPr>
            <a:r>
              <a:rPr lang="ru-RU" b="1" u="sng" dirty="0">
                <a:solidFill>
                  <a:srgbClr val="000000"/>
                </a:solidFill>
                <a:latin typeface="Times New Roman"/>
                <a:ea typeface="Times New Roman"/>
                <a:cs typeface="Times New Roman"/>
              </a:rPr>
              <a:t> </a:t>
            </a:r>
          </a:p>
          <a:p>
            <a:pPr>
              <a:lnSpc>
                <a:spcPct val="115000"/>
              </a:lnSpc>
              <a:spcAft>
                <a:spcPts val="0"/>
              </a:spcAft>
            </a:pPr>
            <a:endParaRPr lang="ru-RU" b="1" u="sng" dirty="0">
              <a:solidFill>
                <a:srgbClr val="000000"/>
              </a:solidFill>
              <a:latin typeface="Times New Roman"/>
              <a:ea typeface="Times New Roman"/>
              <a:cs typeface="Times New Roman"/>
            </a:endParaRPr>
          </a:p>
          <a:p>
            <a:pPr>
              <a:lnSpc>
                <a:spcPct val="115000"/>
              </a:lnSpc>
              <a:spcAft>
                <a:spcPts val="0"/>
              </a:spcAft>
            </a:pPr>
            <a:endParaRPr lang="ru-RU" b="1" u="sng" dirty="0">
              <a:solidFill>
                <a:srgbClr val="000000"/>
              </a:solidFill>
              <a:latin typeface="Times New Roman"/>
              <a:ea typeface="Times New Roman"/>
              <a:cs typeface="Times New Roman"/>
            </a:endParaRPr>
          </a:p>
          <a:p>
            <a:pPr>
              <a:lnSpc>
                <a:spcPct val="115000"/>
              </a:lnSpc>
              <a:spcAft>
                <a:spcPts val="0"/>
              </a:spcAft>
            </a:pPr>
            <a:endParaRPr lang="ru-RU" b="1" u="sng" dirty="0">
              <a:solidFill>
                <a:srgbClr val="000000"/>
              </a:solidFill>
              <a:latin typeface="Times New Roman"/>
              <a:ea typeface="Times New Roman"/>
              <a:cs typeface="Times New Roman"/>
            </a:endParaRPr>
          </a:p>
          <a:p>
            <a:pPr>
              <a:lnSpc>
                <a:spcPct val="115000"/>
              </a:lnSpc>
              <a:spcAft>
                <a:spcPts val="0"/>
              </a:spcAft>
            </a:pPr>
            <a:endParaRPr lang="ru-RU" b="1" u="sng" dirty="0">
              <a:solidFill>
                <a:srgbClr val="000000"/>
              </a:solidFill>
              <a:latin typeface="Times New Roman"/>
              <a:ea typeface="Times New Roman"/>
              <a:cs typeface="Times New Roman"/>
            </a:endParaRPr>
          </a:p>
          <a:p>
            <a:pPr>
              <a:lnSpc>
                <a:spcPct val="115000"/>
              </a:lnSpc>
              <a:spcAft>
                <a:spcPts val="0"/>
              </a:spcAft>
            </a:pPr>
            <a:endParaRPr lang="ru-RU" b="1" u="sng" dirty="0">
              <a:solidFill>
                <a:srgbClr val="000000"/>
              </a:solidFill>
              <a:latin typeface="Times New Roman"/>
              <a:ea typeface="Times New Roman"/>
              <a:cs typeface="Times New Roman"/>
            </a:endParaRPr>
          </a:p>
          <a:p>
            <a:pPr>
              <a:lnSpc>
                <a:spcPct val="115000"/>
              </a:lnSpc>
              <a:spcAft>
                <a:spcPts val="0"/>
              </a:spcAft>
            </a:pPr>
            <a:r>
              <a:rPr lang="ru-RU" b="1" u="sng" dirty="0">
                <a:solidFill>
                  <a:srgbClr val="000000"/>
                </a:solidFill>
                <a:latin typeface="Times New Roman"/>
                <a:ea typeface="Times New Roman"/>
                <a:cs typeface="Times New Roman"/>
              </a:rPr>
              <a:t>Израсходовано:</a:t>
            </a:r>
            <a:endParaRPr lang="ru-RU" sz="1400" dirty="0">
              <a:latin typeface="Calibri"/>
              <a:ea typeface="Times New Roman"/>
              <a:cs typeface="Times New Roman"/>
            </a:endParaRPr>
          </a:p>
          <a:p>
            <a:pPr>
              <a:lnSpc>
                <a:spcPct val="115000"/>
              </a:lnSpc>
              <a:spcAft>
                <a:spcPts val="0"/>
              </a:spcAft>
            </a:pPr>
            <a:r>
              <a:rPr lang="ru-RU" dirty="0" err="1">
                <a:solidFill>
                  <a:srgbClr val="000000"/>
                </a:solidFill>
                <a:latin typeface="Times New Roman"/>
                <a:ea typeface="Times New Roman"/>
                <a:cs typeface="Times New Roman"/>
              </a:rPr>
              <a:t>Энергозатраты</a:t>
            </a:r>
            <a:r>
              <a:rPr lang="ru-RU" dirty="0">
                <a:solidFill>
                  <a:srgbClr val="000000"/>
                </a:solidFill>
                <a:latin typeface="Times New Roman"/>
                <a:ea typeface="Times New Roman"/>
                <a:cs typeface="Times New Roman"/>
              </a:rPr>
              <a:t>   -          </a:t>
            </a:r>
            <a:r>
              <a:rPr lang="ru-RU" b="1" u="sng" dirty="0">
                <a:solidFill>
                  <a:srgbClr val="000000"/>
                </a:solidFill>
                <a:latin typeface="Times New Roman"/>
                <a:ea typeface="Times New Roman"/>
                <a:cs typeface="Times New Roman"/>
              </a:rPr>
              <a:t>43.31 кВт/т</a:t>
            </a:r>
            <a:endParaRPr lang="ru-RU" sz="1400" dirty="0">
              <a:latin typeface="Calibri"/>
              <a:ea typeface="Times New Roman"/>
              <a:cs typeface="Times New Roman"/>
            </a:endParaRPr>
          </a:p>
          <a:p>
            <a:pPr>
              <a:lnSpc>
                <a:spcPct val="115000"/>
              </a:lnSpc>
              <a:spcAft>
                <a:spcPts val="0"/>
              </a:spcAft>
            </a:pPr>
            <a:r>
              <a:rPr lang="ru-RU" dirty="0">
                <a:solidFill>
                  <a:srgbClr val="000000"/>
                </a:solidFill>
                <a:latin typeface="Times New Roman"/>
                <a:ea typeface="Times New Roman"/>
                <a:cs typeface="Times New Roman"/>
              </a:rPr>
              <a:t>Клинкер              -         275  т</a:t>
            </a:r>
            <a:endParaRPr lang="ru-RU" sz="1400" dirty="0">
              <a:latin typeface="Calibri"/>
              <a:ea typeface="Times New Roman"/>
              <a:cs typeface="Times New Roman"/>
            </a:endParaRPr>
          </a:p>
          <a:p>
            <a:pPr>
              <a:lnSpc>
                <a:spcPct val="115000"/>
              </a:lnSpc>
              <a:spcAft>
                <a:spcPts val="0"/>
              </a:spcAft>
            </a:pPr>
            <a:r>
              <a:rPr lang="ru-RU" dirty="0">
                <a:solidFill>
                  <a:srgbClr val="000000"/>
                </a:solidFill>
                <a:latin typeface="Times New Roman"/>
                <a:ea typeface="Times New Roman"/>
                <a:cs typeface="Times New Roman"/>
              </a:rPr>
              <a:t>Песок                  -        190 т , 3% влажность</a:t>
            </a:r>
            <a:endParaRPr lang="ru-RU" sz="1400" dirty="0">
              <a:latin typeface="Calibri"/>
              <a:ea typeface="Times New Roman"/>
              <a:cs typeface="Times New Roman"/>
            </a:endParaRPr>
          </a:p>
          <a:p>
            <a:pPr>
              <a:lnSpc>
                <a:spcPct val="115000"/>
              </a:lnSpc>
              <a:spcAft>
                <a:spcPts val="0"/>
              </a:spcAft>
            </a:pPr>
            <a:r>
              <a:rPr lang="ru-RU" dirty="0">
                <a:solidFill>
                  <a:srgbClr val="000000"/>
                </a:solidFill>
                <a:latin typeface="Times New Roman"/>
                <a:ea typeface="Times New Roman"/>
                <a:cs typeface="Times New Roman"/>
              </a:rPr>
              <a:t>Гипс                    -          25 т</a:t>
            </a:r>
            <a:endParaRPr lang="ru-RU" sz="1400" dirty="0">
              <a:latin typeface="Calibri"/>
              <a:ea typeface="Times New Roman"/>
              <a:cs typeface="Times New Roman"/>
            </a:endParaRPr>
          </a:p>
          <a:p>
            <a:pPr>
              <a:lnSpc>
                <a:spcPct val="115000"/>
              </a:lnSpc>
              <a:spcAft>
                <a:spcPts val="0"/>
              </a:spcAft>
            </a:pPr>
            <a:r>
              <a:rPr lang="ru-RU" dirty="0">
                <a:solidFill>
                  <a:srgbClr val="000000"/>
                </a:solidFill>
                <a:latin typeface="Times New Roman"/>
                <a:ea typeface="Times New Roman"/>
                <a:cs typeface="Times New Roman"/>
              </a:rPr>
              <a:t>Модификатор    -           </a:t>
            </a:r>
            <a:r>
              <a:rPr lang="ru-RU" b="1" u="sng" dirty="0">
                <a:solidFill>
                  <a:srgbClr val="000000"/>
                </a:solidFill>
                <a:latin typeface="Times New Roman"/>
                <a:ea typeface="Times New Roman"/>
                <a:cs typeface="Times New Roman"/>
              </a:rPr>
              <a:t>5.725  </a:t>
            </a:r>
            <a:endParaRPr lang="ru-RU" sz="1400" dirty="0">
              <a:latin typeface="Calibri"/>
              <a:ea typeface="Times New Roman"/>
              <a:cs typeface="Times New Roman"/>
            </a:endParaRPr>
          </a:p>
          <a:p>
            <a:pPr>
              <a:lnSpc>
                <a:spcPct val="115000"/>
              </a:lnSpc>
              <a:spcAft>
                <a:spcPts val="0"/>
              </a:spcAft>
            </a:pPr>
            <a:r>
              <a:rPr lang="ru-RU" b="1" dirty="0">
                <a:latin typeface="Times New Roman"/>
                <a:ea typeface="Times New Roman"/>
                <a:cs typeface="Times New Roman"/>
              </a:rPr>
              <a:t>Произведено:</a:t>
            </a:r>
          </a:p>
          <a:p>
            <a:pPr>
              <a:lnSpc>
                <a:spcPct val="115000"/>
              </a:lnSpc>
              <a:spcAft>
                <a:spcPts val="0"/>
              </a:spcAft>
            </a:pPr>
            <a:r>
              <a:rPr lang="ru-RU" sz="1600" dirty="0">
                <a:latin typeface="Times New Roman"/>
                <a:ea typeface="Times New Roman"/>
                <a:cs typeface="Times New Roman"/>
              </a:rPr>
              <a:t> </a:t>
            </a:r>
            <a:r>
              <a:rPr lang="ru-RU" sz="1600" b="1" dirty="0">
                <a:latin typeface="Times New Roman"/>
                <a:ea typeface="Times New Roman"/>
                <a:cs typeface="Times New Roman"/>
              </a:rPr>
              <a:t>наноцементов около 500 т</a:t>
            </a:r>
            <a:r>
              <a:rPr lang="ru-RU" sz="1600" dirty="0">
                <a:latin typeface="Times New Roman"/>
                <a:ea typeface="Times New Roman"/>
                <a:cs typeface="Times New Roman"/>
              </a:rPr>
              <a:t> </a:t>
            </a:r>
            <a:endParaRPr lang="ru-RU" dirty="0"/>
          </a:p>
        </p:txBody>
      </p:sp>
    </p:spTree>
    <p:extLst>
      <p:ext uri="{BB962C8B-B14F-4D97-AF65-F5344CB8AC3E}">
        <p14:creationId xmlns:p14="http://schemas.microsoft.com/office/powerpoint/2010/main" val="27693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48972" y="338328"/>
            <a:ext cx="7237828" cy="1118332"/>
          </a:xfrm>
        </p:spPr>
        <p:txBody>
          <a:bodyPr>
            <a:noAutofit/>
          </a:bodyPr>
          <a:lstStyle/>
          <a:p>
            <a:pPr>
              <a:lnSpc>
                <a:spcPct val="107000"/>
              </a:lnSpc>
              <a:spcAft>
                <a:spcPts val="0"/>
              </a:spcAft>
            </a:pPr>
            <a:r>
              <a:rPr lang="ru-RU" sz="2000" dirty="0">
                <a:solidFill>
                  <a:srgbClr val="000000"/>
                </a:solidFill>
                <a:latin typeface="Times New Roman"/>
                <a:ea typeface="Times New Roman"/>
                <a:cs typeface="Times New Roman"/>
              </a:rPr>
              <a:t>Диспетчерская по управлению производственной линией:        слева направо К. </a:t>
            </a:r>
            <a:r>
              <a:rPr lang="ru-RU" sz="2000" dirty="0" err="1">
                <a:solidFill>
                  <a:srgbClr val="000000"/>
                </a:solidFill>
                <a:latin typeface="Times New Roman"/>
                <a:ea typeface="Times New Roman"/>
                <a:cs typeface="Times New Roman"/>
              </a:rPr>
              <a:t>Сидики</a:t>
            </a:r>
            <a:r>
              <a:rPr lang="ru-RU" sz="2000" dirty="0">
                <a:solidFill>
                  <a:srgbClr val="000000"/>
                </a:solidFill>
                <a:latin typeface="Times New Roman"/>
                <a:ea typeface="Times New Roman"/>
                <a:cs typeface="Times New Roman"/>
              </a:rPr>
              <a:t>, директор по производству, </a:t>
            </a:r>
            <a:r>
              <a:rPr lang="ru-RU" sz="2000" dirty="0" err="1">
                <a:solidFill>
                  <a:srgbClr val="000000"/>
                </a:solidFill>
                <a:latin typeface="Times New Roman"/>
                <a:ea typeface="Times New Roman"/>
                <a:cs typeface="Times New Roman"/>
              </a:rPr>
              <a:t>Бинани</a:t>
            </a:r>
            <a:r>
              <a:rPr lang="ru-RU" sz="2000" dirty="0">
                <a:solidFill>
                  <a:srgbClr val="000000"/>
                </a:solidFill>
                <a:latin typeface="Times New Roman"/>
                <a:ea typeface="Times New Roman"/>
                <a:cs typeface="Times New Roman"/>
              </a:rPr>
              <a:t>; </a:t>
            </a:r>
            <a:r>
              <a:rPr lang="ru-RU" sz="2000" dirty="0" err="1">
                <a:solidFill>
                  <a:srgbClr val="000000"/>
                </a:solidFill>
                <a:latin typeface="Times New Roman"/>
                <a:ea typeface="Times New Roman"/>
                <a:cs typeface="Times New Roman"/>
              </a:rPr>
              <a:t>М.Я.Бикбау</a:t>
            </a:r>
            <a:r>
              <a:rPr lang="ru-RU" sz="2000" dirty="0">
                <a:solidFill>
                  <a:srgbClr val="000000"/>
                </a:solidFill>
                <a:latin typeface="Times New Roman"/>
                <a:ea typeface="Times New Roman"/>
                <a:cs typeface="Times New Roman"/>
              </a:rPr>
              <a:t>, директор Московский ИМЭТ; </a:t>
            </a:r>
            <a:r>
              <a:rPr lang="ru-RU" sz="2000" dirty="0" err="1">
                <a:solidFill>
                  <a:srgbClr val="000000"/>
                </a:solidFill>
                <a:latin typeface="Times New Roman"/>
                <a:ea typeface="Times New Roman"/>
                <a:cs typeface="Times New Roman"/>
              </a:rPr>
              <a:t>Д.Кэмпбэлл</a:t>
            </a:r>
            <a:r>
              <a:rPr lang="ru-RU" sz="2000" dirty="0">
                <a:solidFill>
                  <a:srgbClr val="000000"/>
                </a:solidFill>
                <a:latin typeface="Times New Roman"/>
                <a:ea typeface="Times New Roman"/>
                <a:cs typeface="Times New Roman"/>
              </a:rPr>
              <a:t>, директор по развитию ИМЭТ .</a:t>
            </a:r>
            <a:endParaRPr lang="ru-RU" sz="2000" dirty="0">
              <a:effectLst/>
              <a:latin typeface="Calibri"/>
              <a:ea typeface="Calibri"/>
              <a:cs typeface="Times New Roman"/>
            </a:endParaRPr>
          </a:p>
        </p:txBody>
      </p:sp>
      <p:pic>
        <p:nvPicPr>
          <p:cNvPr id="4" name="Picture 1"/>
          <p:cNvPicPr>
            <a:picLocks noGrp="1"/>
          </p:cNvPicPr>
          <p:nvPr>
            <p:ph idx="1"/>
          </p:nvPr>
        </p:nvPicPr>
        <p:blipFill rotWithShape="1">
          <a:blip r:embed="rId2" cstate="email">
            <a:extLst>
              <a:ext uri="{28A0092B-C50C-407E-A947-70E740481C1C}">
                <a14:useLocalDpi xmlns:a14="http://schemas.microsoft.com/office/drawing/2010/main"/>
              </a:ext>
            </a:extLst>
          </a:blip>
          <a:srcRect l="-147" t="12997" r="-1" b="1"/>
          <a:stretch/>
        </p:blipFill>
        <p:spPr bwMode="auto">
          <a:xfrm>
            <a:off x="871538" y="2115879"/>
            <a:ext cx="7408862" cy="40297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104" y="198657"/>
            <a:ext cx="1654519" cy="139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63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4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6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8895</TotalTime>
  <Words>2911</Words>
  <Application>Microsoft Office PowerPoint</Application>
  <PresentationFormat>Экран (4:3)</PresentationFormat>
  <Paragraphs>455</Paragraphs>
  <Slides>59</Slides>
  <Notes>7</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4</vt:i4>
      </vt:variant>
      <vt:variant>
        <vt:lpstr>Внедренные серверы OLE</vt:lpstr>
      </vt:variant>
      <vt:variant>
        <vt:i4>1</vt:i4>
      </vt:variant>
      <vt:variant>
        <vt:lpstr>Заголовки слайдов</vt:lpstr>
      </vt:variant>
      <vt:variant>
        <vt:i4>59</vt:i4>
      </vt:variant>
    </vt:vector>
  </HeadingPairs>
  <TitlesOfParts>
    <vt:vector size="74" baseType="lpstr">
      <vt:lpstr>FreeSetCTT</vt:lpstr>
      <vt:lpstr>Liberation Serif</vt:lpstr>
      <vt:lpstr>Arial</vt:lpstr>
      <vt:lpstr>Arial Black</vt:lpstr>
      <vt:lpstr>Calibri</vt:lpstr>
      <vt:lpstr>Candara</vt:lpstr>
      <vt:lpstr>Helvetica</vt:lpstr>
      <vt:lpstr>Symbol</vt:lpstr>
      <vt:lpstr>Tahoma</vt:lpstr>
      <vt:lpstr>Times New Roman</vt:lpstr>
      <vt:lpstr>Волна</vt:lpstr>
      <vt:lpstr>Главная</vt:lpstr>
      <vt:lpstr>4_Волна</vt:lpstr>
      <vt:lpstr>6_Волна</vt:lpstr>
      <vt:lpstr>Document</vt:lpstr>
      <vt:lpstr>Международный   институт материаловедения и эффективных технологий, г.Москва</vt:lpstr>
      <vt:lpstr>НОВЫЕ   МАТЕРИАЛЫ И ИЗДЕЛИЯ</vt:lpstr>
      <vt:lpstr>     Характерные фото зерен  портландцемента  и наноцемента Электронно-микроскопические снимки. Масштаб на фото.                                                                                                                                     </vt:lpstr>
      <vt:lpstr>  Электронно-микроскопические фотографии  зерен наноцемента (портландцемента с нанооболочками).  Толщина нанооболочек и масштаб на фото .                                                                                                                                        </vt:lpstr>
      <vt:lpstr>                                                                                                                                                                                                                                                                                </vt:lpstr>
      <vt:lpstr> Схема производства       наноцементов</vt:lpstr>
      <vt:lpstr>     Изменение прочности на сжатие со временем            твердения в нормальных условиях             для наноцементов 45  и 75  по результатам  испытаний в Канаде </vt:lpstr>
      <vt:lpstr>Песок пустыни Ал Мадам, примененный для производства наноцементов на заводе Бинани </vt:lpstr>
      <vt:lpstr>Диспетчерская по управлению производственной линией:        слева направо К. Сидики, директор по производству, Бинани; М.Я.Бикбау, директор Московский ИМЭТ; Д.Кэмпбэлл, директор по развитию ИМЭТ .</vt:lpstr>
      <vt:lpstr>Результаты испытаний  бетона на основе наноцемента 55 в фирме DUBAI RADYMIX,   ОАЭ</vt:lpstr>
      <vt:lpstr>  ПРИМЕНЕНИЕ   НАНОЦЕМЕНТОВ   ДЛЯ  ПРОИЗВОДСТВА ВЫСОКОПРОЧНЫХ    БЕТОНОВ  СПЕЦИАЛЬНОГО  НАЗНАЧЕНИЯ  В  1989 – 1992   годы                                                                                                                                                                                                                                                                                                                     </vt:lpstr>
      <vt:lpstr>НАНОЦЕМЕНТЫ ПОЗВОЛЯЮТ ПРОИЗВОДИТЬ БЕТОНЫ   С ПОНИЖЕННОЙ ЭКЗОТЕРМИЕЙ  ДЛЯ  МАССИВНЫХ СООРУЖЕНИЙ</vt:lpstr>
      <vt:lpstr> Сравнение технологий бетонов  на портландцементах и наноцементах </vt:lpstr>
      <vt:lpstr>Фотографии  сколов  образцов бетонов на наноцементах и некондиционных крупных заполнителях после механических испытаний:                                                                                                                                                                                                                                                                       </vt:lpstr>
      <vt:lpstr>Оригинальные конструкции  и  изделия  из наноцементов                                                                                                                                                                                                                                                                         </vt:lpstr>
      <vt:lpstr>Архитектурно-строительные изделия из бетонов на наноцементах.</vt:lpstr>
      <vt:lpstr>Наноцемент 75 в бетонных изделиях  ООО «СТРОЙДЕТАЛЬ,Актобе</vt:lpstr>
      <vt:lpstr> БЕТОНИРОВАНИЕ ПЕРЕКРЫТИЙ В АСТАНЕ,1921 год          Самоуплотняющийся бетон   на   наноцементе 55</vt:lpstr>
      <vt:lpstr>Слоевая укладка в бетонах на наноцементах соответствует  теории формирования камня по Алесковскому В.Б. и подтверждается  экспериментально атомным строением гидросиликатов кальция в бетоне </vt:lpstr>
      <vt:lpstr>ОБОЛОЧКОВЫЕ НАНОПИГМЕНТЫ</vt:lpstr>
      <vt:lpstr>ОСНОВНЫЕ ХАРАКТЕРИСТИКИ ПИГМЕНТОВ И НАНОПИГМЕНТОВ ОБОЛОЧКОВЫХ</vt:lpstr>
      <vt:lpstr>Минералонаполненные пластмассы</vt:lpstr>
      <vt:lpstr>Изделия из древеснонаполненных  безфенольных пластиков на отходах дерева и пластмасс</vt:lpstr>
      <vt:lpstr>КАПСИМЭТ – НОВЫЙ МАТЕРИАЛ ДЛЯ    СТРОИТЕЛЬСТВА ЖИЛЬЯ  И  ДОРОГ                                                                                                                                                                                                                                                                           </vt:lpstr>
      <vt:lpstr>Фрагмент стены  из  капсимэта  дома   в Никифорово,Московской области,2005 г.</vt:lpstr>
      <vt:lpstr>Строительство дома для многодетной семьи (540 кв м) по технологии монолитного КАПСИМЭТ, пос. Гвардейское Калиниградской области,2004 год Опалубка передвинута на верхний ярус 1-го этажа</vt:lpstr>
      <vt:lpstr>Дом в  два этажа по архитектурно-строительной ИМЭТ. Зеленый городок Московской области.</vt:lpstr>
      <vt:lpstr>Кладка здания стены дома из крупногабаритных блоков (140 Х 40 Х 30) - КАПСИМЭТ</vt:lpstr>
      <vt:lpstr>Энергосберегающий  дом по технологии капсимэт (крупногабаритные блоки) в г.Зубцовск Тверской области ,2012 г.</vt:lpstr>
      <vt:lpstr>Новые трубобетонные конструкции</vt:lpstr>
      <vt:lpstr>УСПЕШНОЕ ПРИМЕНЕНИЕ ТРУБОБЕТОНА В МИРЕ (РОССИЯ-САНКТ-ПЕТЕРБУРГ,США,КНР) </vt:lpstr>
      <vt:lpstr>ЕСЛИ  БЫ ЭДЕЛЬВЕЙС В МОСКВЕ  БЫЛ  ПОСТРОЕН  ИЗ  ТРУБОБЕТОНА :  СРАВНИТЕЛЬНЫЙ  РАСЧЕТ</vt:lpstr>
      <vt:lpstr>ПРЕОДОЛЕНИЕ  СТЕРЕОТИПА  РОССИИ –  ДУРАКИ И ДОРОГИ</vt:lpstr>
      <vt:lpstr>    Разрез современной автомобильной дороги</vt:lpstr>
      <vt:lpstr>Ежегодно при строительстве  только автодорог в россии добываются и  перевозятся сотни млн т песка и  щебня</vt:lpstr>
      <vt:lpstr>Работы по формированию полотна дороги владимир – суздаль . Ноябрь 2023 года</vt:lpstr>
      <vt:lpstr>ПРЕОДОЛЕНИЕ  СТЕРЕОТИПА  РОССИИ –                  ДУРАКИ И ДОРОГИ</vt:lpstr>
      <vt:lpstr>Новая технологическая строительно-транспортная дорожная система – ИМЭТСТРОЙ  для строительства автомобильных и железных  дорог </vt:lpstr>
      <vt:lpstr>                        ПРИНЦИП РАБОТЫ ДОРОЖНЫХ ОДЕЖД ИЗ АСФАЛЬТОБЕТОНА   </vt:lpstr>
      <vt:lpstr>        ПРИНЦИП РАБОТЫ ДОРОЖНЫХ ОДЕЖД ИЗ ЦЕМЕНТОБЕТОНА   </vt:lpstr>
      <vt:lpstr>Новые  сборные конструкции дорожных  одежд  автомобильных дорог - система FUTURE  ROUD</vt:lpstr>
      <vt:lpstr>                      СТРОИТЕЛЬСТВО ПЕРВОЙ АВТОМОБИЛЬНОЙ ДОРОГИ  ПО СИСТЕМЕ                     ИМЭТСТРОЙ  В БЕЛГОРОДСКОЙ ОБЛАСТИ  И  СПЕЦОБЪЕКТА</vt:lpstr>
      <vt:lpstr>      ЭКОНОМИКА ПЕРВОЙ АВТОМОБИЛЬНОЙ ДОРОГИ  ПО СИСТЕМЕ      ИМЭТСТРОЙ  В БЕЛГОРОДСКОЙ ОБЛАСТИ  </vt:lpstr>
      <vt:lpstr>            Сборные железобетонные конструкции по строительной  системе ИМЭТСТРОЙ для железных дорог</vt:lpstr>
      <vt:lpstr>   Демонстрационный участок железнодорожного пути новой конструкции (территория ОАО «Московского ИМЭТ») –  2008 год   </vt:lpstr>
      <vt:lpstr>       РАЗРЕЗЫ  КОРОБЧАТЫХ ЖЕЛЕЗОБЕТОННЫХ ЭЛЕМЕНТОВ ДЛЯ СКОРОСТНЫХ ДОРОГ , МОСТОВ И ЭСТАКАД</vt:lpstr>
      <vt:lpstr> На  снимке коробчатого элемента эстакады видны  отверстия для стальных пост-напрягаемых канатов и элементы стыковки (мама-папа)</vt:lpstr>
      <vt:lpstr>                     Пост-напряжение: выход на новый уровень инженерных задач</vt:lpstr>
      <vt:lpstr>Московским ИМЭТ создано оборудование для капсуляции  гранулята и  производства дренирующего бетона  </vt:lpstr>
      <vt:lpstr>Дренирующий  крупнопористый бетон   для  строительства автомобильных дорог</vt:lpstr>
      <vt:lpstr>Обделка водопропускной трубы материалом капсимэт на экспериментальном участке дороги в пос.Цильна,Ульяновской области,2014 г.</vt:lpstr>
      <vt:lpstr>УЧАСТОК ДОРОГИ С ОСНОВАНИЕМ ИЗ ДРЕНИРУЮЩЕГО БЕТОНА, УЛОЖЕННЫЙ В 2014 ГОДУ В ПОСЕЛКЕ ЦИЛЬНА, УЛЬЯНОВСКОЙ ОБЛАСТИ</vt:lpstr>
      <vt:lpstr>Переработка строительного мусора</vt:lpstr>
      <vt:lpstr>         Гранулят из  отходов каменного сноса и наноцемента </vt:lpstr>
      <vt:lpstr>Современные экскаваторы и манипуляторы способны технологично проводить операции по демонтажу зданий и фракционированию отходов сноса. </vt:lpstr>
      <vt:lpstr>Перед приготовлением бетонных смесей гранулят на основе просыпи рекомендуется дробить для получения более шероховатой и развитой поверхности в бетонах </vt:lpstr>
      <vt:lpstr>Презентация PowerPoint</vt:lpstr>
      <vt:lpstr>  Спасибо  Президенту России – Путину Владимиру Владимировичу !</vt:lpstr>
      <vt:lpstr>Презентация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 CEMENT – THE FUTURE OF THE WORLD CEMENT INDUSTRY</dc:title>
  <dc:creator>Ekaterina Campbell</dc:creator>
  <cp:lastModifiedBy>Марсель Бикбау</cp:lastModifiedBy>
  <cp:revision>375</cp:revision>
  <cp:lastPrinted>2017-09-26T14:41:19Z</cp:lastPrinted>
  <dcterms:created xsi:type="dcterms:W3CDTF">2015-08-01T14:54:09Z</dcterms:created>
  <dcterms:modified xsi:type="dcterms:W3CDTF">2023-11-14T14:02:11Z</dcterms:modified>
</cp:coreProperties>
</file>