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7" r:id="rId2"/>
    <p:sldId id="273" r:id="rId3"/>
    <p:sldId id="264" r:id="rId4"/>
    <p:sldId id="272" r:id="rId5"/>
    <p:sldId id="271" r:id="rId6"/>
  </p:sldIdLst>
  <p:sldSz cx="12192000" cy="6858000"/>
  <p:notesSz cx="6858000" cy="9144000"/>
  <p:embeddedFontLst>
    <p:embeddedFont>
      <p:font typeface="Geologica" panose="020B0604020202020204" charset="0"/>
      <p:regular r:id="rId7"/>
      <p:bold r:id="rId8"/>
      <p:italic r:id="rId9"/>
      <p:boldItalic r:id="rId10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3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3D50"/>
    <a:srgbClr val="E1E7F6"/>
    <a:srgbClr val="F8E8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72" y="444"/>
      </p:cViewPr>
      <p:guideLst>
        <p:guide orient="horz" pos="403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6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2540" y="205017"/>
            <a:ext cx="1593954" cy="1720710"/>
          </a:xfrm>
          <a:prstGeom prst="rect">
            <a:avLst/>
          </a:prstGeom>
        </p:spPr>
      </p:pic>
      <p:pic>
        <p:nvPicPr>
          <p:cNvPr id="37" name="Рисунок 8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84" t="59787" r="2317"/>
          <a:stretch>
            <a:fillRect/>
          </a:stretch>
        </p:blipFill>
        <p:spPr>
          <a:xfrm rot="21220675">
            <a:off x="-48234" y="5337885"/>
            <a:ext cx="12395652" cy="2193104"/>
          </a:xfrm>
          <a:prstGeom prst="rect">
            <a:avLst/>
          </a:prstGeom>
        </p:spPr>
      </p:pic>
      <p:pic>
        <p:nvPicPr>
          <p:cNvPr id="39" name="Рисунок 10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56"/>
          <a:stretch>
            <a:fillRect/>
          </a:stretch>
        </p:blipFill>
        <p:spPr>
          <a:xfrm>
            <a:off x="775335" y="360045"/>
            <a:ext cx="2011680" cy="1214120"/>
          </a:xfrm>
          <a:prstGeom prst="rect">
            <a:avLst/>
          </a:prstGeom>
        </p:spPr>
      </p:pic>
      <p:sp>
        <p:nvSpPr>
          <p:cNvPr id="42" name="Заголовок 37"/>
          <p:cNvSpPr>
            <a:spLocks noGrp="1"/>
          </p:cNvSpPr>
          <p:nvPr userDrawn="1"/>
        </p:nvSpPr>
        <p:spPr>
          <a:xfrm>
            <a:off x="2964180" y="516255"/>
            <a:ext cx="6846570" cy="10039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>
              <a:defRPr b="0" u="none" strike="noStrike" kern="1200" cap="none" spc="0" normalizeH="0">
                <a:solidFill>
                  <a:srgbClr val="37509D"/>
                </a:solidFill>
                <a:uFillTx/>
                <a:latin typeface="(Воспользуйтесь шрифтом для ази" charset="0"/>
              </a:defRPr>
            </a:lvl1pPr>
          </a:lstStyle>
          <a:p>
            <a:pPr algn="l"/>
            <a:r>
              <a:rPr lang="ru-RU" sz="2000" b="1" dirty="0">
                <a:solidFill>
                  <a:srgbClr val="212B54"/>
                </a:solidFill>
                <a:latin typeface="Geologica" charset="0"/>
                <a:ea typeface="Geologica" charset="0"/>
                <a:cs typeface="Geologica" charset="0"/>
              </a:rPr>
              <a:t>ЦЕНТР МЕЖОЛИМПИАДНОЙ ПОДГОТОВКИ </a:t>
            </a:r>
            <a:br>
              <a:rPr lang="ru-RU" sz="2000" b="1" dirty="0">
                <a:solidFill>
                  <a:srgbClr val="212B54"/>
                </a:solidFill>
                <a:latin typeface="Geologica" charset="0"/>
                <a:ea typeface="Geologica" charset="0"/>
                <a:cs typeface="Geologica" charset="0"/>
              </a:rPr>
            </a:br>
            <a:r>
              <a:rPr lang="ru-RU" sz="2000" b="1" dirty="0">
                <a:solidFill>
                  <a:srgbClr val="212B54"/>
                </a:solidFill>
                <a:latin typeface="Geologica" charset="0"/>
                <a:ea typeface="Geologica" charset="0"/>
                <a:cs typeface="Geologica" charset="0"/>
              </a:rPr>
              <a:t>ШКОЛЬНИКОВ И СТУДЕНТОВ </a:t>
            </a:r>
            <a:br>
              <a:rPr lang="ru-RU" sz="2000" dirty="0">
                <a:solidFill>
                  <a:srgbClr val="212B54"/>
                </a:solidFill>
                <a:latin typeface="Geologica" charset="0"/>
                <a:ea typeface="Geologica" charset="0"/>
                <a:cs typeface="Geologica" charset="0"/>
              </a:rPr>
            </a:br>
            <a:r>
              <a:rPr sz="2000">
                <a:solidFill>
                  <a:srgbClr val="37509D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на базе Физического института им. П.Н. Лебедева РАН</a:t>
            </a:r>
            <a:endParaRPr lang="ru-RU" sz="2000" dirty="0">
              <a:solidFill>
                <a:srgbClr val="35509F"/>
              </a:solidFill>
              <a:latin typeface="Geologica" charset="0"/>
              <a:ea typeface="Geologica" charset="0"/>
              <a:cs typeface="Geologic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2/18/2025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lvl1pPr>
              <a:defRPr>
                <a:latin typeface="Geologica" charset="0"/>
                <a:cs typeface="Geologica" charset="0"/>
              </a:defRPr>
            </a:lvl1pPr>
            <a:lvl2pPr>
              <a:defRPr>
                <a:latin typeface="Geologica" charset="0"/>
                <a:cs typeface="Geologica" charset="0"/>
              </a:defRPr>
            </a:lvl2pPr>
            <a:lvl3pPr>
              <a:defRPr>
                <a:latin typeface="Geologica" charset="0"/>
                <a:cs typeface="Geologica" charset="0"/>
              </a:defRPr>
            </a:lvl3pPr>
            <a:lvl4pPr>
              <a:defRPr>
                <a:latin typeface="Geologica" charset="0"/>
                <a:cs typeface="Geologica" charset="0"/>
              </a:defRPr>
            </a:lvl4pPr>
            <a:lvl5pPr>
              <a:defRPr>
                <a:latin typeface="Geologica" charset="0"/>
                <a:cs typeface="Geologica" charset="0"/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417830" y="39370"/>
            <a:ext cx="10515600" cy="1325880"/>
          </a:xfrm>
        </p:spPr>
        <p:txBody>
          <a:bodyPr/>
          <a:lstStyle>
            <a:lvl1pPr>
              <a:defRPr kumimoji="0" lang="ru-RU" sz="2400" b="1" i="0" u="none" strike="noStrike" kern="1200" cap="all" spc="0" normalizeH="0" baseline="0" noProof="1" dirty="0">
                <a:solidFill>
                  <a:srgbClr val="35509F"/>
                </a:solidFill>
                <a:effectLst/>
                <a:uFillTx/>
                <a:latin typeface="Geologica"/>
                <a:ea typeface="Geologica" charset="0"/>
                <a:cs typeface="Geologica" charset="0"/>
                <a:sym typeface="Geologica" charset="0"/>
              </a:defRPr>
            </a:lvl1pPr>
          </a:lstStyle>
          <a:p>
            <a:r>
              <a:rPr lang="ru-RU" dirty="0">
                <a:solidFill>
                  <a:srgbClr val="35509F"/>
                </a:solidFill>
                <a:latin typeface="Geologica"/>
                <a:sym typeface="+mn-ea"/>
              </a:rPr>
              <a:t>заголовок</a:t>
            </a:r>
            <a:br>
              <a:rPr lang="ru-RU" dirty="0">
                <a:solidFill>
                  <a:srgbClr val="35509F"/>
                </a:solidFill>
                <a:latin typeface="Geologica"/>
                <a:sym typeface="+mn-ea"/>
              </a:rPr>
            </a:br>
            <a:r>
              <a:rPr lang="ru-RU" dirty="0">
                <a:solidFill>
                  <a:srgbClr val="35509F"/>
                </a:solidFill>
                <a:latin typeface="Geologica"/>
                <a:sym typeface="+mn-ea"/>
              </a:rPr>
              <a:t>заголовок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17830" y="3937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>
                <a:solidFill>
                  <a:srgbClr val="35509F"/>
                </a:solidFill>
                <a:latin typeface="Geologica"/>
                <a:sym typeface="+mn-ea"/>
              </a:rPr>
              <a:t>заголовок</a:t>
            </a:r>
            <a:br>
              <a:rPr lang="ru-RU" dirty="0">
                <a:solidFill>
                  <a:srgbClr val="35509F"/>
                </a:solidFill>
                <a:latin typeface="Geologica"/>
                <a:sym typeface="+mn-ea"/>
              </a:rPr>
            </a:br>
            <a:r>
              <a:rPr lang="ru-RU" dirty="0">
                <a:solidFill>
                  <a:srgbClr val="35509F"/>
                </a:solidFill>
                <a:latin typeface="Geologica"/>
                <a:sym typeface="+mn-ea"/>
              </a:rPr>
              <a:t>заголовок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17830" y="1825625"/>
            <a:ext cx="10935970" cy="43516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fld id="{760FBDFE-C587-4B4C-A407-44438C67B59E}" type="datetimeFigureOut">
              <a:rPr lang="en-US" smtClean="0"/>
              <a:t>2/18/2025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Geologica" charset="0"/>
                <a:ea typeface="Geologica" charset="0"/>
                <a:cs typeface="Geologica" charset="0"/>
              </a:defRPr>
            </a:lvl1pPr>
          </a:lstStyle>
          <a:p>
            <a:fld id="{49AE70B2-8BF9-45C0-BB95-33D1B9D3A85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Рисунок 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363424"/>
          </a:xfrm>
          <a:prstGeom prst="rect">
            <a:avLst/>
          </a:prstGeom>
          <a:ln>
            <a:noFill/>
          </a:ln>
        </p:spPr>
      </p:pic>
      <p:pic>
        <p:nvPicPr>
          <p:cNvPr id="9" name="Рисунок 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5581"/>
            <a:ext cx="12192000" cy="1032419"/>
          </a:xfrm>
          <a:prstGeom prst="rect">
            <a:avLst/>
          </a:prstGeom>
        </p:spPr>
      </p:pic>
      <p:pic>
        <p:nvPicPr>
          <p:cNvPr id="10" name="Рисунок 6"/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811"/>
          <a:stretch>
            <a:fillRect/>
          </a:stretch>
        </p:blipFill>
        <p:spPr>
          <a:xfrm>
            <a:off x="11422328" y="71221"/>
            <a:ext cx="705694" cy="41729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chemeClr val="accent1"/>
          </a:solidFill>
          <a:latin typeface="Calibri Light" panose="020F0302020204030204" charset="0"/>
          <a:ea typeface="Geologica" charset="0"/>
          <a:cs typeface="Geologica" charset="0"/>
          <a:sym typeface="Geologica" charset="0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Geologica" charset="0"/>
          <a:ea typeface="Geologica" charset="0"/>
          <a:cs typeface="Geologica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Geologica" charset="0"/>
          <a:ea typeface="Geologica" charset="0"/>
          <a:cs typeface="Geologica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Geologica" charset="0"/>
          <a:ea typeface="Geologica" charset="0"/>
          <a:cs typeface="Geologica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Geologica" charset="0"/>
          <a:ea typeface="Geologica" charset="0"/>
          <a:cs typeface="Geologica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Geologica" charset="0"/>
          <a:ea typeface="Geologica" charset="0"/>
          <a:cs typeface="Geologica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17830" y="39370"/>
            <a:ext cx="12248515" cy="1325880"/>
          </a:xfrm>
        </p:spPr>
        <p:txBody>
          <a:bodyPr/>
          <a:lstStyle/>
          <a:p>
            <a:r>
              <a:rPr lang="ru-RU" altLang="en-US" sz="2000" dirty="0"/>
              <a:t>Международная Олимпиада ПО ФИНАНСОВОЙ</a:t>
            </a:r>
            <a:r>
              <a:rPr lang="en-US" altLang="ru-RU" sz="2000" dirty="0"/>
              <a:t> </a:t>
            </a:r>
            <a:r>
              <a:rPr lang="ru-RU" altLang="en-US" sz="2000" dirty="0"/>
              <a:t>БЕЗОПАСНОСТИ – 2025  </a:t>
            </a:r>
            <a:endParaRPr lang="en-US" altLang="en-US" sz="2000" dirty="0"/>
          </a:p>
        </p:txBody>
      </p:sp>
      <p:sp>
        <p:nvSpPr>
          <p:cNvPr id="28" name="Прямоугольник: скругленные углы 4"/>
          <p:cNvSpPr/>
          <p:nvPr/>
        </p:nvSpPr>
        <p:spPr>
          <a:xfrm>
            <a:off x="417830" y="932815"/>
            <a:ext cx="3440430" cy="467995"/>
          </a:xfrm>
          <a:prstGeom prst="roundRect">
            <a:avLst>
              <a:gd name="adj" fmla="val 14188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71755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За 4 года </a:t>
            </a: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&gt;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 6 млн.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участников </a:t>
            </a:r>
          </a:p>
        </p:txBody>
      </p:sp>
      <p:sp>
        <p:nvSpPr>
          <p:cNvPr id="29" name="Прямоугольник: скругленные углы 4"/>
          <p:cNvSpPr/>
          <p:nvPr/>
        </p:nvSpPr>
        <p:spPr>
          <a:xfrm>
            <a:off x="417830" y="1520190"/>
            <a:ext cx="3440430" cy="1739900"/>
          </a:xfrm>
          <a:prstGeom prst="roundRect">
            <a:avLst>
              <a:gd name="adj" fmla="val 5667"/>
            </a:avLst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07950" rIns="107950" numCol="1" spcCol="0" rtlCol="0" fromWordArt="0" anchor="ctr" anchorCtr="0" forceAA="0" compatLnSpc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Категории участников: 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400" b="1" dirty="0">
                <a:solidFill>
                  <a:srgbClr val="081F5C"/>
                </a:solidFill>
                <a:latin typeface="Geologica" charset="0"/>
              </a:rPr>
              <a:t>Школьники 8-10 классов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ru-RU" sz="1400" dirty="0">
                <a:solidFill>
                  <a:srgbClr val="081F5C"/>
                </a:solidFill>
                <a:latin typeface="Geologica" charset="0"/>
              </a:rPr>
              <a:t>(из России)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Студенты бакалавриата, специалитета и магистратуры</a:t>
            </a:r>
          </a:p>
          <a:p>
            <a:pPr marL="285750" marR="0" lvl="0" indent="-28575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ru-RU" sz="14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(из России и других стран)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417830" y="3709035"/>
            <a:ext cx="3440430" cy="1989455"/>
          </a:xfrm>
          <a:prstGeom prst="rect">
            <a:avLst/>
          </a:prstGeom>
        </p:spPr>
        <p:txBody>
          <a:bodyPr wrap="square" lIns="179705" rIns="179705">
            <a:noAutofit/>
          </a:bodyPr>
          <a:lstStyle/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rgbClr val="081F5C"/>
                </a:solidFill>
                <a:latin typeface="Geologica" charset="0"/>
              </a:rPr>
              <a:t>Для школьников: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81F5C"/>
                </a:solidFill>
                <a:latin typeface="Geologica" charset="0"/>
              </a:rPr>
              <a:t>Финансовая безопасность </a:t>
            </a:r>
          </a:p>
          <a:p>
            <a:pPr>
              <a:lnSpc>
                <a:spcPct val="100000"/>
              </a:lnSpc>
            </a:pPr>
            <a:r>
              <a:rPr lang="ru-RU" sz="1400" b="1" dirty="0">
                <a:solidFill>
                  <a:srgbClr val="081F5C"/>
                </a:solidFill>
                <a:latin typeface="Geologica" charset="0"/>
              </a:rPr>
              <a:t>Для студентов: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81F5C"/>
                </a:solidFill>
                <a:latin typeface="Geologica" charset="0"/>
              </a:rPr>
              <a:t>Юриспруденция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81F5C"/>
                </a:solidFill>
                <a:latin typeface="Geologica" charset="0"/>
              </a:rPr>
              <a:t>Информационная безопасность 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81F5C"/>
                </a:solidFill>
                <a:latin typeface="Geologica" charset="0"/>
              </a:rPr>
              <a:t>Экономика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rgbClr val="081F5C"/>
                </a:solidFill>
                <a:latin typeface="Geologica" charset="0"/>
              </a:rPr>
              <a:t>Международные отношения </a:t>
            </a:r>
            <a:endParaRPr lang="ru-RU" sz="1400" dirty="0"/>
          </a:p>
        </p:txBody>
      </p:sp>
      <p:sp>
        <p:nvSpPr>
          <p:cNvPr id="32" name="Прямоугольник: скругленные углы 4"/>
          <p:cNvSpPr/>
          <p:nvPr/>
        </p:nvSpPr>
        <p:spPr>
          <a:xfrm>
            <a:off x="417830" y="6076315"/>
            <a:ext cx="11356340" cy="426085"/>
          </a:xfrm>
          <a:prstGeom prst="roundRect">
            <a:avLst>
              <a:gd name="adj" fmla="val 7924"/>
            </a:avLst>
          </a:prstGeom>
          <a:solidFill>
            <a:schemeClr val="bg2"/>
          </a:solidFill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71755" numCol="1" spcCol="0" rtlCol="0" fromWordArt="0" anchor="ctr" anchorCtr="0" forceAA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Финал Олимпиады в 2025 году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 пройдет в г. Красноярск</a:t>
            </a:r>
            <a:r>
              <a:rPr lang="ru-RU" sz="1400" b="1" dirty="0">
                <a:solidFill>
                  <a:srgbClr val="081F5C"/>
                </a:solidFill>
                <a:latin typeface="Geologica" charset="0"/>
              </a:rPr>
              <a:t> на базе Сибирского федерального университета 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</a:rPr>
              <a:t> </a:t>
            </a:r>
          </a:p>
        </p:txBody>
      </p:sp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785" y="932020"/>
            <a:ext cx="7779385" cy="5072065"/>
          </a:xfrm>
          <a:prstGeom prst="roundRect">
            <a:avLst>
              <a:gd name="adj" fmla="val 1646"/>
            </a:avLst>
          </a:prstGeom>
        </p:spPr>
      </p:pic>
      <p:sp>
        <p:nvSpPr>
          <p:cNvPr id="4" name="Текстовое поле 3"/>
          <p:cNvSpPr txBox="1"/>
          <p:nvPr/>
        </p:nvSpPr>
        <p:spPr>
          <a:xfrm>
            <a:off x="417830" y="3331210"/>
            <a:ext cx="394779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00000"/>
              </a:lnSpc>
            </a:pPr>
            <a:r>
              <a:rPr lang="ru-RU" b="1" dirty="0">
                <a:solidFill>
                  <a:schemeClr val="accent5"/>
                </a:solidFill>
                <a:latin typeface="Geologica" charset="0"/>
                <a:sym typeface="+mn-ea"/>
              </a:rPr>
              <a:t>Направления</a:t>
            </a:r>
            <a:endParaRPr lang="ru-RU" altLang="en-US" b="1" dirty="0">
              <a:solidFill>
                <a:schemeClr val="accent5"/>
              </a:solidFill>
              <a:latin typeface="Geologica" charset="0"/>
              <a:sym typeface="+mn-e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4"/>
          <p:cNvSpPr>
            <a:spLocks noGrp="1"/>
          </p:cNvSpPr>
          <p:nvPr/>
        </p:nvSpPr>
        <p:spPr>
          <a:xfrm>
            <a:off x="417830" y="39370"/>
            <a:ext cx="12248515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ru-RU" sz="2400" b="1" i="0" u="none" strike="noStrike" kern="1200" cap="all" spc="0" normalizeH="0" baseline="0" noProof="1" dirty="0">
                <a:solidFill>
                  <a:srgbClr val="35509F"/>
                </a:solidFill>
                <a:effectLst/>
                <a:uFillTx/>
                <a:latin typeface="Geologica"/>
                <a:ea typeface="Geologica" charset="0"/>
                <a:cs typeface="Geologica" charset="0"/>
                <a:sym typeface="Geologica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en-US" sz="2000" b="1" i="0" u="none" strike="noStrike" kern="1200" cap="all" spc="0" normalizeH="0" baseline="0" noProof="1">
                <a:ln>
                  <a:noFill/>
                </a:ln>
                <a:solidFill>
                  <a:srgbClr val="35509F"/>
                </a:solidFill>
                <a:effectLst/>
                <a:uLnTx/>
                <a:uFillTx/>
                <a:latin typeface="Geologica"/>
                <a:sym typeface="+mn-ea"/>
              </a:rPr>
              <a:t>ДОРОЖНАЯ КАРТА ОЛИМПИАДЫ ПО ФИНАНСОВОЙ БЕЗОПАСНОСТИ – 2025 </a:t>
            </a:r>
            <a:endParaRPr kumimoji="0" lang="en-US" altLang="en-US" sz="2000" b="1" i="0" u="none" strike="noStrike" kern="1200" cap="all" spc="0" normalizeH="0" baseline="0" noProof="1">
              <a:ln>
                <a:noFill/>
              </a:ln>
              <a:solidFill>
                <a:srgbClr val="35509F"/>
              </a:solidFill>
              <a:effectLst/>
              <a:uLnTx/>
              <a:uFillTx/>
              <a:latin typeface="Geologica"/>
              <a:sym typeface="Geologica" charset="0"/>
            </a:endParaRPr>
          </a:p>
        </p:txBody>
      </p:sp>
      <p:pic>
        <p:nvPicPr>
          <p:cNvPr id="9" name="Изображение 8" descr="напон"/>
          <p:cNvPicPr>
            <a:picLocks noChangeAspect="1"/>
          </p:cNvPicPr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3236595" y="1276350"/>
            <a:ext cx="5006975" cy="5006975"/>
          </a:xfrm>
          <a:prstGeom prst="rect">
            <a:avLst/>
          </a:prstGeom>
        </p:spPr>
      </p:pic>
      <p:sp>
        <p:nvSpPr>
          <p:cNvPr id="2" name="Текстовое поле 1"/>
          <p:cNvSpPr txBox="1"/>
          <p:nvPr/>
        </p:nvSpPr>
        <p:spPr>
          <a:xfrm>
            <a:off x="0" y="6351905"/>
            <a:ext cx="1220914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*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проезд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,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проживание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и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питание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участников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финального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этапа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финансируется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за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счёт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организаторов</a:t>
            </a:r>
            <a:r>
              <a:rPr kumimoji="0" lang="en-US" altLang="ru-RU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 </a:t>
            </a:r>
            <a:r>
              <a:rPr kumimoji="0" lang="en-US" altLang="en-US" sz="1400" b="0" i="1" u="none" strike="noStrike" kern="1200" cap="none" spc="0" normalizeH="0" baseline="0" noProof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/>
                <a:ea typeface="+mn-ea"/>
                <a:cs typeface="+mn-cs"/>
              </a:rPr>
              <a:t>Олимпиады</a:t>
            </a:r>
            <a:endParaRPr kumimoji="0" lang="ru-RU" altLang="en-US" sz="1400" b="0" i="1" u="none" strike="noStrike" kern="1200" cap="none" spc="0" normalizeH="0" baseline="0" noProof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/>
              <a:ea typeface="+mn-ea"/>
              <a:cs typeface="+mn-cs"/>
            </a:endParaRPr>
          </a:p>
        </p:txBody>
      </p:sp>
      <p:pic>
        <p:nvPicPr>
          <p:cNvPr id="6" name="Изображение 5" descr="Olymp_steps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06065" y="887095"/>
            <a:ext cx="7471410" cy="532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241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4"/>
          <p:cNvSpPr/>
          <p:nvPr/>
        </p:nvSpPr>
        <p:spPr>
          <a:xfrm>
            <a:off x="473075" y="1712595"/>
            <a:ext cx="5313045" cy="2477135"/>
          </a:xfrm>
          <a:prstGeom prst="roundRect">
            <a:avLst>
              <a:gd name="adj" fmla="val 5455"/>
            </a:avLst>
          </a:prstGeom>
          <a:solidFill>
            <a:srgbClr val="F8E8E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rIns="71755" numCol="1" spcCol="0" rtlCol="0" fromWordArt="0" anchor="ctr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Даты проведения: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1 – 28 февраля 2025 года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Формат: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дистанционный на платформе «Содружество»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 charset="0"/>
              <a:ea typeface="Geologica" charset="0"/>
              <a:cs typeface="Geologica" charset="0"/>
              <a:sym typeface="Geolog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Участники: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школьники и студенты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Планируемое число участников: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более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               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70 тыс.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человек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Продолжительность тура для учас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тн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ика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: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 charset="0"/>
              <a:ea typeface="+mn-ea"/>
              <a:cs typeface="+mn-cs"/>
              <a:sym typeface="Geolog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1,5 ч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.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– студенты,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4 ч.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- школьники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6091" y="1226624"/>
            <a:ext cx="327660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200"/>
              </a:spcAft>
              <a:defRPr/>
            </a:pPr>
            <a:r>
              <a:rPr lang="ru-RU" sz="2000" b="1" dirty="0">
                <a:solidFill>
                  <a:schemeClr val="accent5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Пригласительный этап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80857" y="1229952"/>
            <a:ext cx="256159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Aft>
                <a:spcPts val="200"/>
              </a:spcAft>
              <a:defRPr/>
            </a:pPr>
            <a:r>
              <a:rPr lang="ru-RU" sz="2000" b="1" dirty="0">
                <a:solidFill>
                  <a:schemeClr val="accent1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Отборочный этап </a:t>
            </a:r>
          </a:p>
        </p:txBody>
      </p:sp>
      <p:sp>
        <p:nvSpPr>
          <p:cNvPr id="30" name="Прямоугольник: скругленные углы 4"/>
          <p:cNvSpPr/>
          <p:nvPr/>
        </p:nvSpPr>
        <p:spPr>
          <a:xfrm>
            <a:off x="6348095" y="1705610"/>
            <a:ext cx="5365750" cy="2477135"/>
          </a:xfrm>
          <a:prstGeom prst="roundRect">
            <a:avLst>
              <a:gd name="adj" fmla="val 5455"/>
            </a:avLst>
          </a:prstGeom>
          <a:solidFill>
            <a:srgbClr val="E1E7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rIns="71755" numCol="1" spcCol="0" rtlCol="0" fromWordArt="0" anchor="ctr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Даты проведения: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lang="ru-RU" sz="1600" b="1" dirty="0">
                <a:solidFill>
                  <a:srgbClr val="081F5C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1-й тур:</a:t>
            </a:r>
            <a:r>
              <a:rPr lang="ru-RU" sz="1600" dirty="0">
                <a:solidFill>
                  <a:srgbClr val="081F5C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 3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1 марта – 4 апреля 2025 года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lang="ru-RU" sz="1600" b="1" dirty="0">
                <a:solidFill>
                  <a:srgbClr val="081F5C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2-й тур:</a:t>
            </a:r>
            <a:r>
              <a:rPr lang="ru-RU" sz="1600" dirty="0">
                <a:solidFill>
                  <a:srgbClr val="081F5C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 9 – 15 апреля 2025 года </a:t>
            </a:r>
            <a:endParaRPr kumimoji="0" lang="ru-RU" sz="1600" i="0" u="none" strike="noStrike" kern="1200" cap="none" spc="0" normalizeH="0" baseline="0" noProof="0" dirty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 charset="0"/>
              <a:ea typeface="Geologica" charset="0"/>
              <a:cs typeface="Geologica" charset="0"/>
              <a:sym typeface="Geolog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Формат: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дистанционный на платформе «Содружество»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 charset="0"/>
              <a:ea typeface="Geologica" charset="0"/>
              <a:cs typeface="Geologica" charset="0"/>
              <a:sym typeface="Geolog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Участники: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школьники и студенты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Продолжительность тура для участника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+mn-ea"/>
                <a:cs typeface="+mn-cs"/>
                <a:sym typeface="Geologica" charset="0"/>
              </a:rPr>
              <a:t>: 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 charset="0"/>
              <a:ea typeface="+mn-ea"/>
              <a:cs typeface="+mn-cs"/>
              <a:sym typeface="Geolog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defRPr/>
            </a:pPr>
            <a:r>
              <a:rPr kumimoji="0" lang="en-US" b="1" i="0" u="none" strike="noStrike" kern="1200" cap="none" spc="0" normalizeH="0" baseline="0" noProof="0" dirty="0">
                <a:ln>
                  <a:noFill/>
                </a:ln>
                <a:solidFill>
                  <a:srgbClr val="334EA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1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334EA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,5 ч.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– студенты, </a:t>
            </a: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srgbClr val="334EA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4 ч.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- школьники</a:t>
            </a: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348095" y="4333240"/>
            <a:ext cx="5346065" cy="699770"/>
          </a:xfrm>
          <a:prstGeom prst="roundRect">
            <a:avLst/>
          </a:prstGeom>
          <a:ln w="28575">
            <a:solidFill>
              <a:schemeClr val="accent1"/>
            </a:solidFill>
          </a:ln>
        </p:spPr>
        <p:txBody>
          <a:bodyPr wrap="square" anchor="ctr" anchorCtr="0">
            <a:noAutofit/>
          </a:bodyPr>
          <a:lstStyle/>
          <a:p>
            <a:r>
              <a:rPr lang="ru-RU" sz="1600" b="1" dirty="0">
                <a:solidFill>
                  <a:srgbClr val="081F5C"/>
                </a:solidFill>
                <a:latin typeface="Geologica" charset="0"/>
              </a:rPr>
              <a:t>С 1 марта </a:t>
            </a:r>
            <a:r>
              <a:rPr lang="ru-RU" sz="1600" dirty="0">
                <a:solidFill>
                  <a:srgbClr val="081F5C"/>
                </a:solidFill>
                <a:latin typeface="Geologica" charset="0"/>
              </a:rPr>
              <a:t>на платформе «Содружество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»</a:t>
            </a:r>
            <a:r>
              <a:rPr lang="ru-RU" sz="1600" dirty="0">
                <a:solidFill>
                  <a:srgbClr val="081F5C"/>
                </a:solidFill>
                <a:latin typeface="Geologica" charset="0"/>
              </a:rPr>
              <a:t> начнется регистрация на </a:t>
            </a:r>
            <a:r>
              <a:rPr lang="ru-RU" sz="1600" b="1" dirty="0">
                <a:solidFill>
                  <a:srgbClr val="081F5C"/>
                </a:solidFill>
                <a:latin typeface="Geologica" charset="0"/>
              </a:rPr>
              <a:t>Отборочный этап </a:t>
            </a:r>
            <a:r>
              <a:rPr lang="ru-RU" sz="1600" dirty="0">
                <a:solidFill>
                  <a:srgbClr val="081F5C"/>
                </a:solidFill>
                <a:latin typeface="Geologica" charset="0"/>
              </a:rPr>
              <a:t>Олимпиады </a:t>
            </a:r>
            <a:endParaRPr lang="ru-RU" sz="1600" dirty="0"/>
          </a:p>
        </p:txBody>
      </p:sp>
      <p:sp>
        <p:nvSpPr>
          <p:cNvPr id="34" name="Прямоугольник: скругленные углы 4"/>
          <p:cNvSpPr/>
          <p:nvPr/>
        </p:nvSpPr>
        <p:spPr>
          <a:xfrm>
            <a:off x="6360160" y="5181600"/>
            <a:ext cx="5353050" cy="1080135"/>
          </a:xfrm>
          <a:prstGeom prst="roundRect">
            <a:avLst>
              <a:gd name="adj" fmla="val 7924"/>
            </a:avLst>
          </a:prstGeom>
          <a:noFill/>
          <a:ln w="2857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numCol="1" spcCol="0" rtlCol="0" fromWordArt="0" anchor="ctr" anchorCtr="0" forceAA="0" compatLnSpc="1">
            <a:noAutofit/>
          </a:bodyPr>
          <a:lstStyle/>
          <a:p>
            <a:pPr lvl="0" algn="l">
              <a:spcAft>
                <a:spcPts val="200"/>
              </a:spcAft>
            </a:pPr>
            <a:r>
              <a:rPr lang="ru-RU" sz="1600" b="1" dirty="0">
                <a:solidFill>
                  <a:srgbClr val="081F5C"/>
                </a:solidFill>
                <a:latin typeface="Geologica" charset="0"/>
              </a:rPr>
              <a:t>Участникам, принявшим участие в Пригласительном этапе,</a:t>
            </a:r>
            <a:r>
              <a:rPr lang="ru-RU" sz="1600" dirty="0">
                <a:solidFill>
                  <a:srgbClr val="081F5C"/>
                </a:solidFill>
                <a:latin typeface="Geologica" charset="0"/>
              </a:rPr>
              <a:t> придет напоминание о старте следующего этапа и ссылка на регистрацию для участия </a:t>
            </a:r>
          </a:p>
        </p:txBody>
      </p:sp>
      <p:sp>
        <p:nvSpPr>
          <p:cNvPr id="35" name="Прямоугольник: скругленные углы 4"/>
          <p:cNvSpPr txBox="1"/>
          <p:nvPr/>
        </p:nvSpPr>
        <p:spPr>
          <a:xfrm>
            <a:off x="497840" y="4333875"/>
            <a:ext cx="5288915" cy="699135"/>
          </a:xfrm>
          <a:prstGeom prst="roundRect">
            <a:avLst/>
          </a:prstGeom>
          <a:ln w="28575"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179705" tIns="76200" rIns="76200" bIns="76200" numCol="1" spcCol="1270" rtlCol="0" fromWordArt="0" anchor="ctr" anchorCtr="0" forceAA="0" compatLnSpc="1">
            <a:noAutofit/>
          </a:bodyPr>
          <a:lstStyle/>
          <a:p>
            <a:pPr lvl="0" algn="l" defTabSz="889000">
              <a:spcAft>
                <a:spcPct val="35000"/>
              </a:spcAft>
              <a:buClrTx/>
              <a:buSzTx/>
              <a:buFontTx/>
            </a:pPr>
            <a:r>
              <a:rPr 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Возможность </a:t>
            </a:r>
            <a:r>
              <a:rPr lang="ru-RU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познакомиться с форматом заданий </a:t>
            </a:r>
            <a:r>
              <a:rPr 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Олимпиады и оценить свои силы </a:t>
            </a:r>
          </a:p>
        </p:txBody>
      </p:sp>
      <p:sp>
        <p:nvSpPr>
          <p:cNvPr id="36" name="Прямоугольник: скругленные углы 4"/>
          <p:cNvSpPr txBox="1"/>
          <p:nvPr/>
        </p:nvSpPr>
        <p:spPr>
          <a:xfrm>
            <a:off x="497205" y="5177155"/>
            <a:ext cx="5288915" cy="1084580"/>
          </a:xfrm>
          <a:prstGeom prst="roundRect">
            <a:avLst>
              <a:gd name="adj" fmla="val 8964"/>
            </a:avLst>
          </a:prstGeom>
          <a:ln w="28575">
            <a:solidFill>
              <a:schemeClr val="accent5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179705" tIns="76200" rIns="76200" bIns="76200" numCol="1" spcCol="1270" rtlCol="0" fromWordArt="0" anchor="ctr" anchorCtr="0" forceAA="0" compatLnSpc="1">
            <a:noAutofit/>
          </a:bodyPr>
          <a:lstStyle/>
          <a:p>
            <a:pPr algn="l"/>
            <a:r>
              <a:rPr lang="ru-RU" sz="1600" dirty="0">
                <a:solidFill>
                  <a:srgbClr val="081F5C"/>
                </a:solidFill>
                <a:latin typeface="Geologica" charset="0"/>
              </a:rPr>
              <a:t>Возможность получить </a:t>
            </a:r>
            <a:r>
              <a:rPr lang="ru-RU" sz="1600" b="1" dirty="0">
                <a:solidFill>
                  <a:srgbClr val="081F5C"/>
                </a:solidFill>
                <a:latin typeface="Geologica" charset="0"/>
              </a:rPr>
              <a:t>индивидуальную рекомендацию по развитию компетенций </a:t>
            </a:r>
            <a:r>
              <a:rPr lang="ru-RU" sz="1600" dirty="0">
                <a:solidFill>
                  <a:srgbClr val="081F5C"/>
                </a:solidFill>
                <a:latin typeface="Geologica" charset="0"/>
              </a:rPr>
              <a:t>в области финансовой безопасности для успешного участия в отборочном этапе</a:t>
            </a:r>
            <a:endParaRPr lang="ru-RU" sz="1600" dirty="0"/>
          </a:p>
        </p:txBody>
      </p:sp>
      <p:sp>
        <p:nvSpPr>
          <p:cNvPr id="2" name="Заголовок 4"/>
          <p:cNvSpPr>
            <a:spLocks noGrp="1"/>
          </p:cNvSpPr>
          <p:nvPr/>
        </p:nvSpPr>
        <p:spPr>
          <a:xfrm>
            <a:off x="417830" y="39370"/>
            <a:ext cx="10551795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ru-RU" sz="2400" b="1" i="0" u="none" strike="noStrike" kern="1200" cap="all" spc="0" normalizeH="0" baseline="0" noProof="1" dirty="0">
                <a:solidFill>
                  <a:srgbClr val="35509F"/>
                </a:solidFill>
                <a:effectLst/>
                <a:uFillTx/>
                <a:latin typeface="Geologica"/>
                <a:ea typeface="Geologica" charset="0"/>
                <a:cs typeface="Geologica" charset="0"/>
                <a:sym typeface="Geologica" charset="0"/>
              </a:defRPr>
            </a:lvl1pPr>
          </a:lstStyle>
          <a:p>
            <a:r>
              <a:rPr altLang="en-US" sz="2000">
                <a:sym typeface="+mn-ea"/>
              </a:rPr>
              <a:t>ПРИГЛАСИТЕЛЬНЫЙ и отборочный Этапы МЕЖДУНАРОДНОЙ ОЛИМПИАДЫ ПО ФИНАНСОВОЙ БЕЗОПАСНОСТИ – 2025  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: скругленные углы 4"/>
          <p:cNvSpPr/>
          <p:nvPr/>
        </p:nvSpPr>
        <p:spPr>
          <a:xfrm>
            <a:off x="473075" y="1712595"/>
            <a:ext cx="5313045" cy="1500505"/>
          </a:xfrm>
          <a:prstGeom prst="roundRect">
            <a:avLst>
              <a:gd name="adj" fmla="val 5455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rIns="71755" numCol="1" spcCol="0" rtlCol="0" fromWordArt="0" anchor="ctr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Даты проведения: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1 августа – </a:t>
            </a:r>
            <a:r>
              <a:rPr lang="ru-RU" sz="1600" dirty="0">
                <a:solidFill>
                  <a:srgbClr val="081F5C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3 сентября</a:t>
            </a:r>
            <a:r>
              <a:rPr kumimoji="0" lang="ru-RU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2025 года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Формат: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дистанционный на платформе «Содружество»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81F5C"/>
              </a:solidFill>
              <a:effectLst/>
              <a:uLnTx/>
              <a:uFillTx/>
              <a:latin typeface="Geologica" charset="0"/>
              <a:ea typeface="Geologica" charset="0"/>
              <a:cs typeface="Geologica" charset="0"/>
              <a:sym typeface="Geologica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Участники: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школьники и студенты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6091" y="1226624"/>
            <a:ext cx="3592195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Aft>
                <a:spcPts val="200"/>
              </a:spcAft>
              <a:defRPr/>
            </a:pPr>
            <a:r>
              <a:rPr lang="en-US" altLang="en-US" sz="2000" b="1" dirty="0">
                <a:solidFill>
                  <a:schemeClr val="accent2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Квалификационный </a:t>
            </a:r>
            <a:r>
              <a:rPr lang="ru-RU" sz="2000" b="1" dirty="0">
                <a:solidFill>
                  <a:schemeClr val="accent2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этап 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6380857" y="1229952"/>
            <a:ext cx="244856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Aft>
                <a:spcPts val="200"/>
              </a:spcAft>
              <a:defRPr/>
            </a:pPr>
            <a:r>
              <a:rPr lang="en-US" altLang="en-US" sz="2000" b="1" dirty="0">
                <a:solidFill>
                  <a:schemeClr val="tx1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Финальный</a:t>
            </a:r>
            <a:r>
              <a:rPr lang="ru-RU" sz="2000" b="1" dirty="0">
                <a:solidFill>
                  <a:schemeClr val="tx1"/>
                </a:solidFill>
                <a:latin typeface="Geologica" charset="0"/>
                <a:ea typeface="Geologica" charset="0"/>
                <a:cs typeface="Geologica" charset="0"/>
                <a:sym typeface="Geologica" charset="0"/>
              </a:rPr>
              <a:t> этап </a:t>
            </a:r>
          </a:p>
        </p:txBody>
      </p:sp>
      <p:sp>
        <p:nvSpPr>
          <p:cNvPr id="30" name="Прямоугольник: скругленные углы 4"/>
          <p:cNvSpPr/>
          <p:nvPr/>
        </p:nvSpPr>
        <p:spPr>
          <a:xfrm>
            <a:off x="6348095" y="1705610"/>
            <a:ext cx="5365750" cy="1506855"/>
          </a:xfrm>
          <a:prstGeom prst="roundRect">
            <a:avLst>
              <a:gd name="adj" fmla="val 5455"/>
            </a:avLst>
          </a:prstGeom>
          <a:solidFill>
            <a:schemeClr val="tx1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rIns="71755" numCol="1" spcCol="0" rtlCol="0" fromWordArt="0" anchor="ctr" anchorCtr="0" forceAA="0" compatLnSpc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Даты проведения: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28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сентября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- 3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октября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2025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года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Формат: </a:t>
            </a:r>
            <a:r>
              <a:rPr kumimoji="0" lang="ru-RU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о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чно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,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на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площадке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Сибирского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федерального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университета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в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г</a:t>
            </a:r>
            <a:r>
              <a:rPr kumimoji="0" lang="ru-RU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.</a:t>
            </a:r>
            <a:r>
              <a:rPr kumimoji="0" lang="en-US" alt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 </a:t>
            </a:r>
            <a:r>
              <a:rPr kumimoji="0" lang="en-US" altLang="en-US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Красноярск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Geologica" charset="0"/>
              <a:buNone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Участники: </a:t>
            </a:r>
            <a:r>
              <a:rPr kumimoji="0" lang="ru-RU" sz="1600" i="0" u="none" strike="noStrike" kern="1200" cap="none" spc="0" normalizeH="0" baseline="0" noProof="0" dirty="0">
                <a:ln>
                  <a:noFill/>
                </a:ln>
                <a:solidFill>
                  <a:srgbClr val="081F5C"/>
                </a:solidFill>
                <a:effectLst/>
                <a:uLnTx/>
                <a:uFillTx/>
                <a:latin typeface="Geologica" charset="0"/>
                <a:ea typeface="Geologica" charset="0"/>
                <a:cs typeface="Geologica" charset="0"/>
                <a:sym typeface="Geologica" charset="0"/>
              </a:rPr>
              <a:t>школьники и студенты</a:t>
            </a:r>
          </a:p>
        </p:txBody>
      </p:sp>
      <p:sp>
        <p:nvSpPr>
          <p:cNvPr id="34" name="Прямоугольник: скругленные углы 4"/>
          <p:cNvSpPr/>
          <p:nvPr/>
        </p:nvSpPr>
        <p:spPr>
          <a:xfrm>
            <a:off x="6360160" y="3359785"/>
            <a:ext cx="5353050" cy="1743075"/>
          </a:xfrm>
          <a:prstGeom prst="roundRect">
            <a:avLst>
              <a:gd name="adj" fmla="val 5646"/>
            </a:avLst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lIns="179705" numCol="1" spcCol="0" rtlCol="0" fromWordArt="0" anchor="ctr" anchorCtr="0" forceAA="0" compatLnSpc="1">
            <a:noAutofit/>
          </a:bodyPr>
          <a:lstStyle/>
          <a:p>
            <a:pPr lvl="0" algn="l">
              <a:lnSpc>
                <a:spcPct val="100000"/>
              </a:lnSpc>
              <a:spcAft>
                <a:spcPts val="200"/>
              </a:spcAft>
            </a:pP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Заключительный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шаг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и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самое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яркое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событие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Олимпиадного</a:t>
            </a:r>
            <a:r>
              <a:rPr lang="en-US" altLang="ru-RU" sz="1600" b="1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b="1" dirty="0">
                <a:solidFill>
                  <a:srgbClr val="081F5C"/>
                </a:solidFill>
                <a:latin typeface="Geologica" charset="0"/>
              </a:rPr>
              <a:t>цикла: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 </a:t>
            </a:r>
          </a:p>
          <a:p>
            <a:pPr lvl="0" algn="l">
              <a:lnSpc>
                <a:spcPct val="100000"/>
              </a:lnSpc>
              <a:spcAft>
                <a:spcPts val="200"/>
              </a:spcAft>
            </a:pP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-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Борьба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за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 err="1">
                <a:solidFill>
                  <a:srgbClr val="081F5C"/>
                </a:solidFill>
                <a:latin typeface="Geologica" charset="0"/>
              </a:rPr>
              <a:t>звание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 err="1">
                <a:solidFill>
                  <a:srgbClr val="081F5C"/>
                </a:solidFill>
                <a:latin typeface="Geologica" charset="0"/>
              </a:rPr>
              <a:t>Победителя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Олимпиады</a:t>
            </a:r>
          </a:p>
          <a:p>
            <a:pPr lvl="0" algn="l">
              <a:lnSpc>
                <a:spcPct val="100000"/>
              </a:lnSpc>
              <a:spcAft>
                <a:spcPts val="200"/>
              </a:spcAft>
            </a:pP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-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Насыщенная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программа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в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каждом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из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треков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: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обучающий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,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культурно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-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нравственный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,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профессиональный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и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 </a:t>
            </a:r>
            <a:r>
              <a:rPr lang="en-US" altLang="en-US" sz="1600" dirty="0">
                <a:solidFill>
                  <a:srgbClr val="081F5C"/>
                </a:solidFill>
                <a:latin typeface="Geologica" charset="0"/>
              </a:rPr>
              <a:t>спортивный</a:t>
            </a:r>
            <a:r>
              <a:rPr lang="en-US" altLang="ru-RU" sz="1600" dirty="0">
                <a:solidFill>
                  <a:srgbClr val="081F5C"/>
                </a:solidFill>
                <a:latin typeface="Geologica" charset="0"/>
              </a:rPr>
              <a:t>. </a:t>
            </a:r>
          </a:p>
        </p:txBody>
      </p:sp>
      <p:sp>
        <p:nvSpPr>
          <p:cNvPr id="35" name="Прямоугольник: скругленные углы 4"/>
          <p:cNvSpPr txBox="1"/>
          <p:nvPr/>
        </p:nvSpPr>
        <p:spPr>
          <a:xfrm>
            <a:off x="497840" y="4219575"/>
            <a:ext cx="5288915" cy="883920"/>
          </a:xfrm>
          <a:prstGeom prst="roundRect">
            <a:avLst>
              <a:gd name="adj" fmla="val 8764"/>
            </a:avLst>
          </a:prstGeom>
          <a:ln w="28575"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179705" tIns="76200" rIns="76200" bIns="76200" numCol="1" spcCol="1270" rtlCol="0" fromWordArt="0" anchor="ctr" anchorCtr="0" forceAA="0" compatLnSpc="1">
            <a:noAutofit/>
          </a:bodyPr>
          <a:lstStyle/>
          <a:p>
            <a:pPr lvl="0" algn="l" defTabSz="889000">
              <a:lnSpc>
                <a:spcPct val="100000"/>
              </a:lnSpc>
              <a:spcAft>
                <a:spcPct val="35000"/>
              </a:spcAft>
              <a:buClrTx/>
              <a:buSzTx/>
              <a:buFontTx/>
            </a:pP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Рассмотрение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работ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и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подведение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итогов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Квалификационного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этапа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пройдет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с</a:t>
            </a:r>
            <a:r>
              <a:rPr lang="en-US" altLang="ru-RU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30 </a:t>
            </a:r>
            <a:r>
              <a:rPr lang="en-US" altLang="en-US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августа</a:t>
            </a:r>
            <a:r>
              <a:rPr lang="en-US" altLang="ru-RU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по</a:t>
            </a:r>
            <a:r>
              <a:rPr lang="en-US" altLang="ru-RU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9 </a:t>
            </a:r>
            <a:r>
              <a:rPr lang="en-US" altLang="en-US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сентября</a:t>
            </a:r>
          </a:p>
        </p:txBody>
      </p:sp>
      <p:sp>
        <p:nvSpPr>
          <p:cNvPr id="36" name="Прямоугольник: скругленные углы 4"/>
          <p:cNvSpPr txBox="1"/>
          <p:nvPr/>
        </p:nvSpPr>
        <p:spPr>
          <a:xfrm>
            <a:off x="497205" y="5255895"/>
            <a:ext cx="5288915" cy="1135380"/>
          </a:xfrm>
          <a:prstGeom prst="roundRect">
            <a:avLst>
              <a:gd name="adj" fmla="val 8964"/>
            </a:avLst>
          </a:prstGeom>
          <a:ln w="28575">
            <a:solidFill>
              <a:schemeClr val="accent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179705" tIns="76200" rIns="76200" bIns="76200" numCol="1" spcCol="1270" rtlCol="0" fromWordArt="0" anchor="ctr" anchorCtr="0" forceAA="0" compatLnSpc="1">
            <a:noAutofit/>
          </a:bodyPr>
          <a:lstStyle/>
          <a:p>
            <a:pPr algn="l">
              <a:lnSpc>
                <a:spcPct val="100000"/>
              </a:lnSpc>
            </a:pPr>
            <a:r>
              <a:rPr lang="en-US" altLang="en-US" sz="1600" b="1" dirty="0">
                <a:solidFill>
                  <a:schemeClr val="tx1"/>
                </a:solidFill>
              </a:rPr>
              <a:t>Победителей</a:t>
            </a:r>
            <a:r>
              <a:rPr lang="en-US" altLang="ru-RU" sz="1600" b="1" dirty="0">
                <a:solidFill>
                  <a:schemeClr val="tx1"/>
                </a:solidFill>
              </a:rPr>
              <a:t> </a:t>
            </a:r>
            <a:r>
              <a:rPr lang="en-US" altLang="en-US" sz="1600" b="1" dirty="0">
                <a:solidFill>
                  <a:schemeClr val="tx1"/>
                </a:solidFill>
              </a:rPr>
              <a:t>Квалификационного</a:t>
            </a:r>
            <a:r>
              <a:rPr lang="en-US" altLang="ru-RU" sz="1600" b="1" dirty="0">
                <a:solidFill>
                  <a:schemeClr val="tx1"/>
                </a:solidFill>
              </a:rPr>
              <a:t> </a:t>
            </a:r>
            <a:r>
              <a:rPr lang="en-US" altLang="en-US" sz="1600" b="1" dirty="0">
                <a:solidFill>
                  <a:schemeClr val="tx1"/>
                </a:solidFill>
              </a:rPr>
              <a:t>этапа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ждет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невероятная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неделя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в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г</a:t>
            </a:r>
            <a:r>
              <a:rPr lang="ru-RU" altLang="en-US" sz="1600" dirty="0">
                <a:solidFill>
                  <a:schemeClr val="tx1"/>
                </a:solidFill>
              </a:rPr>
              <a:t>.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Красноярске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и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борьба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за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звания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победителей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и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призеров</a:t>
            </a:r>
            <a:r>
              <a:rPr lang="en-US" altLang="ru-RU" sz="1600" dirty="0">
                <a:solidFill>
                  <a:schemeClr val="tx1"/>
                </a:solidFill>
              </a:rPr>
              <a:t> </a:t>
            </a:r>
            <a:r>
              <a:rPr lang="en-US" altLang="en-US" sz="1600" dirty="0">
                <a:solidFill>
                  <a:schemeClr val="tx1"/>
                </a:solidFill>
              </a:rPr>
              <a:t>Олимпиады</a:t>
            </a:r>
            <a:r>
              <a:rPr lang="en-US" altLang="ru-RU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" name="Заголовок 4"/>
          <p:cNvSpPr>
            <a:spLocks noGrp="1"/>
          </p:cNvSpPr>
          <p:nvPr/>
        </p:nvSpPr>
        <p:spPr>
          <a:xfrm>
            <a:off x="417830" y="39370"/>
            <a:ext cx="10551795" cy="13258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ru-RU" sz="2400" b="1" i="0" u="none" strike="noStrike" kern="1200" cap="all" spc="0" normalizeH="0" baseline="0" noProof="1" dirty="0">
                <a:solidFill>
                  <a:srgbClr val="35509F"/>
                </a:solidFill>
                <a:effectLst/>
                <a:uFillTx/>
                <a:latin typeface="Geologica"/>
                <a:ea typeface="Geologica" charset="0"/>
                <a:cs typeface="Geologica" charset="0"/>
                <a:sym typeface="Geologica" charset="0"/>
              </a:defRPr>
            </a:lvl1pPr>
          </a:lstStyle>
          <a:p>
            <a:r>
              <a:rPr lang="en-US" altLang="en-US" sz="2000">
                <a:sym typeface="+mn-ea"/>
              </a:rPr>
              <a:t>Квалификационный</a:t>
            </a:r>
            <a:r>
              <a:rPr altLang="en-US" sz="2000">
                <a:sym typeface="+mn-ea"/>
              </a:rPr>
              <a:t> и </a:t>
            </a:r>
            <a:r>
              <a:rPr lang="en-US" altLang="en-US" sz="2000">
                <a:sym typeface="+mn-ea"/>
              </a:rPr>
              <a:t>Финальный</a:t>
            </a:r>
            <a:r>
              <a:rPr altLang="en-US" sz="2000">
                <a:sym typeface="+mn-ea"/>
              </a:rPr>
              <a:t> Этапы МЕЖДУНАРОДНОЙ ОЛИМПИАДЫ ПО ФИНАНСОВОЙ БЕЗОПАСНОСТИ – 2025  </a:t>
            </a:r>
            <a:endParaRPr lang="en-US" altLang="en-US" sz="2000" dirty="0"/>
          </a:p>
        </p:txBody>
      </p:sp>
      <p:sp>
        <p:nvSpPr>
          <p:cNvPr id="3" name="Прямоугольник: скругленные углы 4"/>
          <p:cNvSpPr txBox="1"/>
          <p:nvPr/>
        </p:nvSpPr>
        <p:spPr>
          <a:xfrm>
            <a:off x="472440" y="3212465"/>
            <a:ext cx="5314315" cy="919480"/>
          </a:xfrm>
          <a:prstGeom prst="roundRect">
            <a:avLst/>
          </a:prstGeom>
          <a:ln w="2857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spcFirstLastPara="0" vertOverflow="overflow" horzOverflow="overflow" vert="horz" wrap="square" lIns="179705" tIns="76200" rIns="76200" bIns="76200" numCol="1" spcCol="1270" rtlCol="0" fromWordArt="0" anchor="ctr" anchorCtr="0" forceAA="0" compatLnSpc="1">
            <a:noAutofit/>
          </a:bodyPr>
          <a:lstStyle/>
          <a:p>
            <a:pPr lvl="0" algn="l" defTabSz="889000">
              <a:lnSpc>
                <a:spcPct val="100000"/>
              </a:lnSpc>
              <a:spcAft>
                <a:spcPct val="35000"/>
              </a:spcAft>
              <a:buClrTx/>
              <a:buSzTx/>
              <a:buFontTx/>
            </a:pPr>
            <a:r>
              <a:rPr lang="ru-RU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У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частникам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предстоит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написать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эссе</a:t>
            </a:r>
            <a:r>
              <a:rPr lang="en-US" altLang="ru-RU" sz="1600" b="1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,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в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котором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они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расскажут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о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себе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,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а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также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продемонстрируют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свои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знания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в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области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финансовой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 </a:t>
            </a:r>
            <a:r>
              <a:rPr lang="en-US" altLang="en-US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безопасности</a:t>
            </a:r>
            <a:r>
              <a:rPr lang="en-US" altLang="ru-RU" sz="1600" dirty="0">
                <a:solidFill>
                  <a:srgbClr val="212B54"/>
                </a:solidFill>
                <a:latin typeface="Geologica" charset="0"/>
                <a:ea typeface="+mj-ea"/>
                <a:cs typeface="+mj-cs"/>
                <a:sym typeface="+mn-ea"/>
              </a:rPr>
              <a:t>.</a:t>
            </a:r>
          </a:p>
        </p:txBody>
      </p:sp>
      <p:pic>
        <p:nvPicPr>
          <p:cNvPr id="6" name="Изображение 5" descr="theth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8095" y="5149215"/>
            <a:ext cx="5446395" cy="133858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2025-02-05_16-11-4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" y="1688465"/>
            <a:ext cx="7249795" cy="4201160"/>
          </a:xfrm>
          <a:prstGeom prst="rect">
            <a:avLst/>
          </a:prstGeom>
        </p:spPr>
      </p:pic>
      <p:sp>
        <p:nvSpPr>
          <p:cNvPr id="3" name="Заголовок 4"/>
          <p:cNvSpPr>
            <a:spLocks noGrp="1"/>
          </p:cNvSpPr>
          <p:nvPr/>
        </p:nvSpPr>
        <p:spPr>
          <a:xfrm>
            <a:off x="504190" y="545465"/>
            <a:ext cx="10638790" cy="124015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ru-RU" sz="2400" b="1" i="0" u="none" strike="noStrike" kern="1200" cap="all" spc="0" normalizeH="0" baseline="0" noProof="1" dirty="0">
                <a:solidFill>
                  <a:srgbClr val="35509F"/>
                </a:solidFill>
                <a:effectLst/>
                <a:uFillTx/>
                <a:latin typeface="Geologica"/>
                <a:ea typeface="Geologica" charset="0"/>
                <a:cs typeface="Geologica" charset="0"/>
                <a:sym typeface="Geologica" charset="0"/>
              </a:defRPr>
            </a:lvl1pPr>
          </a:lstStyle>
          <a:p>
            <a:pPr algn="ctr"/>
            <a:r>
              <a:rPr lang="en-US" altLang="en-US" sz="2000" dirty="0">
                <a:solidFill>
                  <a:srgbClr val="3D3D50"/>
                </a:solidFill>
              </a:rPr>
              <a:t>Регистрация</a:t>
            </a:r>
            <a:r>
              <a:rPr lang="en-US" altLang="ru-RU" sz="2000" dirty="0">
                <a:solidFill>
                  <a:srgbClr val="3D3D50"/>
                </a:solidFill>
              </a:rPr>
              <a:t> </a:t>
            </a:r>
            <a:r>
              <a:rPr lang="en-US" altLang="en-US" sz="2000" dirty="0">
                <a:solidFill>
                  <a:srgbClr val="3D3D50"/>
                </a:solidFill>
              </a:rPr>
              <a:t>на</a:t>
            </a:r>
            <a:r>
              <a:rPr lang="en-US" altLang="ru-RU" sz="2000" dirty="0">
                <a:solidFill>
                  <a:srgbClr val="3D3D50"/>
                </a:solidFill>
              </a:rPr>
              <a:t> </a:t>
            </a:r>
            <a:r>
              <a:rPr lang="en-US" altLang="en-US" sz="2000" dirty="0">
                <a:solidFill>
                  <a:srgbClr val="3D3D50"/>
                </a:solidFill>
              </a:rPr>
              <a:t>Пригласительный</a:t>
            </a:r>
            <a:r>
              <a:rPr lang="en-US" altLang="ru-RU" sz="2000" dirty="0">
                <a:solidFill>
                  <a:srgbClr val="3D3D50"/>
                </a:solidFill>
              </a:rPr>
              <a:t> </a:t>
            </a:r>
            <a:r>
              <a:rPr lang="en-US" altLang="en-US" sz="2000" dirty="0">
                <a:solidFill>
                  <a:srgbClr val="3D3D50"/>
                </a:solidFill>
              </a:rPr>
              <a:t>этап</a:t>
            </a:r>
            <a:r>
              <a:rPr lang="en-US" altLang="ru-RU" sz="2000" dirty="0">
                <a:solidFill>
                  <a:srgbClr val="3D3D50"/>
                </a:solidFill>
              </a:rPr>
              <a:t> </a:t>
            </a:r>
            <a:r>
              <a:rPr lang="en-US" altLang="en-US" sz="2000" dirty="0">
                <a:solidFill>
                  <a:srgbClr val="3D3D50"/>
                </a:solidFill>
              </a:rPr>
              <a:t>Олимпиады</a:t>
            </a:r>
          </a:p>
        </p:txBody>
      </p:sp>
      <p:pic>
        <p:nvPicPr>
          <p:cNvPr id="4" name="Изображение 3" descr="logo (10)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642668" y="1715770"/>
            <a:ext cx="1625600" cy="282575"/>
          </a:xfrm>
          <a:prstGeom prst="rect">
            <a:avLst/>
          </a:prstGeom>
        </p:spPr>
      </p:pic>
      <p:sp>
        <p:nvSpPr>
          <p:cNvPr id="6" name="Текстовое поле 5"/>
          <p:cNvSpPr txBox="1"/>
          <p:nvPr/>
        </p:nvSpPr>
        <p:spPr>
          <a:xfrm>
            <a:off x="7677150" y="5521325"/>
            <a:ext cx="3556000" cy="368300"/>
          </a:xfrm>
          <a:prstGeom prst="rect">
            <a:avLst/>
          </a:prstGeom>
          <a:noFill/>
        </p:spPr>
        <p:txBody>
          <a:bodyPr wrap="square" rtlCol="0" anchor="ctr" anchorCtr="0">
            <a:spAutoFit/>
          </a:bodyPr>
          <a:lstStyle/>
          <a:p>
            <a:pPr algn="ctr"/>
            <a:r>
              <a:rPr lang="en-US" altLang="ru-RU" b="1">
                <a:solidFill>
                  <a:srgbClr val="3D3D50"/>
                </a:solidFill>
              </a:rPr>
              <a:t>sodrujestvo.org</a:t>
            </a:r>
          </a:p>
        </p:txBody>
      </p:sp>
      <p:pic>
        <p:nvPicPr>
          <p:cNvPr id="2" name="Изображение 1" descr="fcff998105f5abebbc3df85e2e606e09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77785" y="2025650"/>
            <a:ext cx="3555365" cy="35553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Центр">
      <a:dk1>
        <a:srgbClr val="081F5C"/>
      </a:dk1>
      <a:lt1>
        <a:srgbClr val="FFFFFF"/>
      </a:lt1>
      <a:dk2>
        <a:srgbClr val="363D56"/>
      </a:dk2>
      <a:lt2>
        <a:srgbClr val="EDF1F6"/>
      </a:lt2>
      <a:accent1>
        <a:srgbClr val="334EAC"/>
      </a:accent1>
      <a:accent2>
        <a:srgbClr val="7096D1"/>
      </a:accent2>
      <a:accent3>
        <a:srgbClr val="D0E3FF"/>
      </a:accent3>
      <a:accent4>
        <a:srgbClr val="BAD6EB"/>
      </a:accent4>
      <a:accent5>
        <a:srgbClr val="AB3351"/>
      </a:accent5>
      <a:accent6>
        <a:srgbClr val="33AB45"/>
      </a:accent6>
      <a:hlink>
        <a:srgbClr val="081F5C"/>
      </a:hlink>
      <a:folHlink>
        <a:srgbClr val="4C70DA"/>
      </a:folHlink>
    </a:clrScheme>
    <a:fontScheme name="Office">
      <a:majorFont>
        <a:latin typeface="Geologic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Geologica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Geologica"/>
        <a:font script="Hebr" typeface="Geologica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Geologic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427</Words>
  <Application>Microsoft Office PowerPoint</Application>
  <PresentationFormat>Широкоэкранный</PresentationFormat>
  <Paragraphs>56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Calibri Light</vt:lpstr>
      <vt:lpstr>Arial</vt:lpstr>
      <vt:lpstr>Geologica</vt:lpstr>
      <vt:lpstr>Office Theme</vt:lpstr>
      <vt:lpstr>Международная Олимпиада ПО ФИНАНСОВОЙ БЕЗОПАСНОСТИ – 2025 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Полуянова Полина</dc:creator>
  <cp:lastModifiedBy>Мой Номер</cp:lastModifiedBy>
  <cp:revision>100</cp:revision>
  <dcterms:created xsi:type="dcterms:W3CDTF">2025-02-05T09:52:00Z</dcterms:created>
  <dcterms:modified xsi:type="dcterms:W3CDTF">2025-02-18T14:16:08Z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1011FE387CAF4EBA9894591759C401FA_13</vt:lpwstr>
  </property>
  <property fmtid="{D5CDD505-2E9C-101B-9397-08002B2CF9AE}" pid="3" name="KSOProductBuildVer">
    <vt:lpwstr>1049-12.2.0.19805</vt:lpwstr>
  </property>
</Properties>
</file>