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14" r:id="rId1"/>
  </p:sldMasterIdLst>
  <p:notesMasterIdLst>
    <p:notesMasterId r:id="rId25"/>
  </p:notesMasterIdLst>
  <p:sldIdLst>
    <p:sldId id="256" r:id="rId2"/>
    <p:sldId id="262" r:id="rId3"/>
    <p:sldId id="344" r:id="rId4"/>
    <p:sldId id="257" r:id="rId5"/>
    <p:sldId id="347" r:id="rId6"/>
    <p:sldId id="360" r:id="rId7"/>
    <p:sldId id="348" r:id="rId8"/>
    <p:sldId id="258" r:id="rId9"/>
    <p:sldId id="261" r:id="rId10"/>
    <p:sldId id="269" r:id="rId11"/>
    <p:sldId id="268" r:id="rId12"/>
    <p:sldId id="358" r:id="rId13"/>
    <p:sldId id="359" r:id="rId14"/>
    <p:sldId id="328" r:id="rId15"/>
    <p:sldId id="329" r:id="rId16"/>
    <p:sldId id="337" r:id="rId17"/>
    <p:sldId id="259" r:id="rId18"/>
    <p:sldId id="274" r:id="rId19"/>
    <p:sldId id="275" r:id="rId20"/>
    <p:sldId id="266" r:id="rId21"/>
    <p:sldId id="361" r:id="rId22"/>
    <p:sldId id="260" r:id="rId23"/>
    <p:sldId id="34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>
        <p:scale>
          <a:sx n="50" d="100"/>
          <a:sy n="50" d="100"/>
        </p:scale>
        <p:origin x="109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7F37FE-0A81-419A-BD47-1EE774EA98C2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230AA0-0E57-4574-9E06-6075BF6B6396}">
      <dgm:prSet phldrT="[Текст]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/>
            <a:t>Размещаемые отходы</a:t>
          </a:r>
        </a:p>
      </dgm:t>
    </dgm:pt>
    <dgm:pt modelId="{8A73CBE1-7E46-4B75-B638-7BC2393C0D12}" type="parTrans" cxnId="{7F1DF6F8-0CA3-4B2A-A047-B86F6BB542CF}">
      <dgm:prSet/>
      <dgm:spPr/>
      <dgm:t>
        <a:bodyPr/>
        <a:lstStyle/>
        <a:p>
          <a:endParaRPr lang="ru-RU"/>
        </a:p>
      </dgm:t>
    </dgm:pt>
    <dgm:pt modelId="{BD27BF74-EE34-4BE2-88D4-F7968D16EE9F}" type="sibTrans" cxnId="{7F1DF6F8-0CA3-4B2A-A047-B86F6BB542CF}">
      <dgm:prSet/>
      <dgm:spPr/>
      <dgm:t>
        <a:bodyPr/>
        <a:lstStyle/>
        <a:p>
          <a:endParaRPr lang="ru-RU"/>
        </a:p>
      </dgm:t>
    </dgm:pt>
    <dgm:pt modelId="{C648132F-AF77-4204-A4E1-A48E24622299}">
      <dgm:prSet phldrT="[Текст]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/>
            <a:t>Строительные отходы</a:t>
          </a:r>
        </a:p>
      </dgm:t>
    </dgm:pt>
    <dgm:pt modelId="{9B6B5F6D-1C79-4BAE-A2B3-13EA69094266}" type="parTrans" cxnId="{B8A518D7-0A74-4A7E-A849-D8FF1A6A4DA3}">
      <dgm:prSet/>
      <dgm:spPr/>
      <dgm:t>
        <a:bodyPr/>
        <a:lstStyle/>
        <a:p>
          <a:endParaRPr lang="ru-RU"/>
        </a:p>
      </dgm:t>
    </dgm:pt>
    <dgm:pt modelId="{23C455AA-A356-4662-98A5-D187A7E745EC}" type="sibTrans" cxnId="{B8A518D7-0A74-4A7E-A849-D8FF1A6A4DA3}">
      <dgm:prSet/>
      <dgm:spPr/>
      <dgm:t>
        <a:bodyPr/>
        <a:lstStyle/>
        <a:p>
          <a:endParaRPr lang="ru-RU"/>
        </a:p>
      </dgm:t>
    </dgm:pt>
    <dgm:pt modelId="{CBB993D7-8546-498D-A8D8-E905ACA53FCC}">
      <dgm:prSet phldrT="[Текст]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/>
            <a:t>Несортированные ТКО</a:t>
          </a:r>
        </a:p>
      </dgm:t>
    </dgm:pt>
    <dgm:pt modelId="{84B5C42D-556B-4352-83D8-3AA312DC8842}" type="parTrans" cxnId="{41C17DF0-3E4A-4A1F-9AC1-14743A5DE553}">
      <dgm:prSet/>
      <dgm:spPr/>
      <dgm:t>
        <a:bodyPr/>
        <a:lstStyle/>
        <a:p>
          <a:endParaRPr lang="ru-RU"/>
        </a:p>
      </dgm:t>
    </dgm:pt>
    <dgm:pt modelId="{D48E0856-5D79-4FE5-BE2A-060AADBAB32E}" type="sibTrans" cxnId="{41C17DF0-3E4A-4A1F-9AC1-14743A5DE553}">
      <dgm:prSet/>
      <dgm:spPr/>
      <dgm:t>
        <a:bodyPr/>
        <a:lstStyle/>
        <a:p>
          <a:endParaRPr lang="ru-RU"/>
        </a:p>
      </dgm:t>
    </dgm:pt>
    <dgm:pt modelId="{3C2058B7-4388-4496-931B-C16397B57A9D}">
      <dgm:prSet phldrT="[Текст]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/>
            <a:t>Промышленные отходы</a:t>
          </a:r>
        </a:p>
      </dgm:t>
    </dgm:pt>
    <dgm:pt modelId="{64383451-7A84-477A-90C5-59ADD24F4989}" type="parTrans" cxnId="{C9FAFA8A-1208-4571-948E-8D3615A5B744}">
      <dgm:prSet/>
      <dgm:spPr/>
      <dgm:t>
        <a:bodyPr/>
        <a:lstStyle/>
        <a:p>
          <a:endParaRPr lang="ru-RU"/>
        </a:p>
      </dgm:t>
    </dgm:pt>
    <dgm:pt modelId="{F97BE977-AA0E-4243-B257-745D6D6FA8F5}" type="sibTrans" cxnId="{C9FAFA8A-1208-4571-948E-8D3615A5B744}">
      <dgm:prSet/>
      <dgm:spPr/>
      <dgm:t>
        <a:bodyPr/>
        <a:lstStyle/>
        <a:p>
          <a:endParaRPr lang="ru-RU"/>
        </a:p>
      </dgm:t>
    </dgm:pt>
    <dgm:pt modelId="{01B55387-B9EC-4DC5-AD88-83ED742E5ED3}" type="pres">
      <dgm:prSet presAssocID="{F17F37FE-0A81-419A-BD47-1EE774EA98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359C8EC-3180-401A-9921-95570E178806}" type="pres">
      <dgm:prSet presAssocID="{59230AA0-0E57-4574-9E06-6075BF6B6396}" presName="root1" presStyleCnt="0"/>
      <dgm:spPr/>
    </dgm:pt>
    <dgm:pt modelId="{513B4965-7ACB-4D17-BE30-EE5863AE8DEE}" type="pres">
      <dgm:prSet presAssocID="{59230AA0-0E57-4574-9E06-6075BF6B6396}" presName="LevelOneTextNode" presStyleLbl="node0" presStyleIdx="0" presStyleCnt="1">
        <dgm:presLayoutVars>
          <dgm:chPref val="3"/>
        </dgm:presLayoutVars>
      </dgm:prSet>
      <dgm:spPr/>
    </dgm:pt>
    <dgm:pt modelId="{BA060018-9CC8-4D28-ABDD-31089046A250}" type="pres">
      <dgm:prSet presAssocID="{59230AA0-0E57-4574-9E06-6075BF6B6396}" presName="level2hierChild" presStyleCnt="0"/>
      <dgm:spPr/>
    </dgm:pt>
    <dgm:pt modelId="{C4F96C98-8885-4B10-B215-F8D20FBE9CB7}" type="pres">
      <dgm:prSet presAssocID="{9B6B5F6D-1C79-4BAE-A2B3-13EA69094266}" presName="conn2-1" presStyleLbl="parChTrans1D2" presStyleIdx="0" presStyleCnt="3"/>
      <dgm:spPr/>
    </dgm:pt>
    <dgm:pt modelId="{006D77F0-C1EA-4CCB-90B0-DF7C317409AC}" type="pres">
      <dgm:prSet presAssocID="{9B6B5F6D-1C79-4BAE-A2B3-13EA69094266}" presName="connTx" presStyleLbl="parChTrans1D2" presStyleIdx="0" presStyleCnt="3"/>
      <dgm:spPr/>
    </dgm:pt>
    <dgm:pt modelId="{38E129FE-C5E8-4C3A-B193-425F9EDB0FCB}" type="pres">
      <dgm:prSet presAssocID="{C648132F-AF77-4204-A4E1-A48E24622299}" presName="root2" presStyleCnt="0"/>
      <dgm:spPr/>
    </dgm:pt>
    <dgm:pt modelId="{934FE99E-92DF-48D4-B131-39EC58127B93}" type="pres">
      <dgm:prSet presAssocID="{C648132F-AF77-4204-A4E1-A48E24622299}" presName="LevelTwoTextNode" presStyleLbl="node2" presStyleIdx="0" presStyleCnt="3">
        <dgm:presLayoutVars>
          <dgm:chPref val="3"/>
        </dgm:presLayoutVars>
      </dgm:prSet>
      <dgm:spPr/>
    </dgm:pt>
    <dgm:pt modelId="{B1DA5BEE-60EB-4098-80A1-B1924D6F1104}" type="pres">
      <dgm:prSet presAssocID="{C648132F-AF77-4204-A4E1-A48E24622299}" presName="level3hierChild" presStyleCnt="0"/>
      <dgm:spPr/>
    </dgm:pt>
    <dgm:pt modelId="{134D3869-B7BD-4FE1-BD72-961381336295}" type="pres">
      <dgm:prSet presAssocID="{84B5C42D-556B-4352-83D8-3AA312DC8842}" presName="conn2-1" presStyleLbl="parChTrans1D2" presStyleIdx="1" presStyleCnt="3"/>
      <dgm:spPr/>
    </dgm:pt>
    <dgm:pt modelId="{B19C438C-D9F8-48B9-9635-9163FD6DBB55}" type="pres">
      <dgm:prSet presAssocID="{84B5C42D-556B-4352-83D8-3AA312DC8842}" presName="connTx" presStyleLbl="parChTrans1D2" presStyleIdx="1" presStyleCnt="3"/>
      <dgm:spPr/>
    </dgm:pt>
    <dgm:pt modelId="{DF0A6C5E-44E0-4091-9B47-1F3116CCE577}" type="pres">
      <dgm:prSet presAssocID="{CBB993D7-8546-498D-A8D8-E905ACA53FCC}" presName="root2" presStyleCnt="0"/>
      <dgm:spPr/>
    </dgm:pt>
    <dgm:pt modelId="{5D848B54-61AE-4D58-B306-EC4E3A015F6B}" type="pres">
      <dgm:prSet presAssocID="{CBB993D7-8546-498D-A8D8-E905ACA53FCC}" presName="LevelTwoTextNode" presStyleLbl="node2" presStyleIdx="1" presStyleCnt="3">
        <dgm:presLayoutVars>
          <dgm:chPref val="3"/>
        </dgm:presLayoutVars>
      </dgm:prSet>
      <dgm:spPr/>
    </dgm:pt>
    <dgm:pt modelId="{929C8E49-6CC1-4761-902F-CA8D184D4E5E}" type="pres">
      <dgm:prSet presAssocID="{CBB993D7-8546-498D-A8D8-E905ACA53FCC}" presName="level3hierChild" presStyleCnt="0"/>
      <dgm:spPr/>
    </dgm:pt>
    <dgm:pt modelId="{37C19AF9-C79E-4E2E-8E9B-9A147F9F2F05}" type="pres">
      <dgm:prSet presAssocID="{64383451-7A84-477A-90C5-59ADD24F4989}" presName="conn2-1" presStyleLbl="parChTrans1D2" presStyleIdx="2" presStyleCnt="3"/>
      <dgm:spPr/>
    </dgm:pt>
    <dgm:pt modelId="{5981971F-BA03-433E-86F0-C169C140F1D0}" type="pres">
      <dgm:prSet presAssocID="{64383451-7A84-477A-90C5-59ADD24F4989}" presName="connTx" presStyleLbl="parChTrans1D2" presStyleIdx="2" presStyleCnt="3"/>
      <dgm:spPr/>
    </dgm:pt>
    <dgm:pt modelId="{190AF2F5-54D1-495C-B61B-AE5FED89618D}" type="pres">
      <dgm:prSet presAssocID="{3C2058B7-4388-4496-931B-C16397B57A9D}" presName="root2" presStyleCnt="0"/>
      <dgm:spPr/>
    </dgm:pt>
    <dgm:pt modelId="{A2A4CD75-2B7F-48C1-9591-C68586F3270C}" type="pres">
      <dgm:prSet presAssocID="{3C2058B7-4388-4496-931B-C16397B57A9D}" presName="LevelTwoTextNode" presStyleLbl="node2" presStyleIdx="2" presStyleCnt="3">
        <dgm:presLayoutVars>
          <dgm:chPref val="3"/>
        </dgm:presLayoutVars>
      </dgm:prSet>
      <dgm:spPr/>
    </dgm:pt>
    <dgm:pt modelId="{198884D7-2969-456A-9BB2-F2423C36EC29}" type="pres">
      <dgm:prSet presAssocID="{3C2058B7-4388-4496-931B-C16397B57A9D}" presName="level3hierChild" presStyleCnt="0"/>
      <dgm:spPr/>
    </dgm:pt>
  </dgm:ptLst>
  <dgm:cxnLst>
    <dgm:cxn modelId="{1A4DBD17-CF92-4DD5-B9C6-C08D47E506A3}" type="presOf" srcId="{F17F37FE-0A81-419A-BD47-1EE774EA98C2}" destId="{01B55387-B9EC-4DC5-AD88-83ED742E5ED3}" srcOrd="0" destOrd="0" presId="urn:microsoft.com/office/officeart/2008/layout/HorizontalMultiLevelHierarchy"/>
    <dgm:cxn modelId="{22CCF628-5241-4670-B58D-8E22CACB3DDF}" type="presOf" srcId="{84B5C42D-556B-4352-83D8-3AA312DC8842}" destId="{B19C438C-D9F8-48B9-9635-9163FD6DBB55}" srcOrd="1" destOrd="0" presId="urn:microsoft.com/office/officeart/2008/layout/HorizontalMultiLevelHierarchy"/>
    <dgm:cxn modelId="{E4BC0330-A870-4F4E-8D6D-32C785244BB6}" type="presOf" srcId="{64383451-7A84-477A-90C5-59ADD24F4989}" destId="{5981971F-BA03-433E-86F0-C169C140F1D0}" srcOrd="1" destOrd="0" presId="urn:microsoft.com/office/officeart/2008/layout/HorizontalMultiLevelHierarchy"/>
    <dgm:cxn modelId="{378C7E40-A87B-4C31-8F61-D260237ED98B}" type="presOf" srcId="{9B6B5F6D-1C79-4BAE-A2B3-13EA69094266}" destId="{C4F96C98-8885-4B10-B215-F8D20FBE9CB7}" srcOrd="0" destOrd="0" presId="urn:microsoft.com/office/officeart/2008/layout/HorizontalMultiLevelHierarchy"/>
    <dgm:cxn modelId="{3E8A4F4C-37C5-4E83-A1F8-3BA69D4850D4}" type="presOf" srcId="{64383451-7A84-477A-90C5-59ADD24F4989}" destId="{37C19AF9-C79E-4E2E-8E9B-9A147F9F2F05}" srcOrd="0" destOrd="0" presId="urn:microsoft.com/office/officeart/2008/layout/HorizontalMultiLevelHierarchy"/>
    <dgm:cxn modelId="{50432170-D1C2-4576-A1E6-BBDD797F7C52}" type="presOf" srcId="{C648132F-AF77-4204-A4E1-A48E24622299}" destId="{934FE99E-92DF-48D4-B131-39EC58127B93}" srcOrd="0" destOrd="0" presId="urn:microsoft.com/office/officeart/2008/layout/HorizontalMultiLevelHierarchy"/>
    <dgm:cxn modelId="{96EDED53-F011-4609-A0A0-22D7CCD6E734}" type="presOf" srcId="{84B5C42D-556B-4352-83D8-3AA312DC8842}" destId="{134D3869-B7BD-4FE1-BD72-961381336295}" srcOrd="0" destOrd="0" presId="urn:microsoft.com/office/officeart/2008/layout/HorizontalMultiLevelHierarchy"/>
    <dgm:cxn modelId="{C9FAFA8A-1208-4571-948E-8D3615A5B744}" srcId="{59230AA0-0E57-4574-9E06-6075BF6B6396}" destId="{3C2058B7-4388-4496-931B-C16397B57A9D}" srcOrd="2" destOrd="0" parTransId="{64383451-7A84-477A-90C5-59ADD24F4989}" sibTransId="{F97BE977-AA0E-4243-B257-745D6D6FA8F5}"/>
    <dgm:cxn modelId="{BDA6D0AB-D0F7-48CB-A2B7-7499487DE012}" type="presOf" srcId="{59230AA0-0E57-4574-9E06-6075BF6B6396}" destId="{513B4965-7ACB-4D17-BE30-EE5863AE8DEE}" srcOrd="0" destOrd="0" presId="urn:microsoft.com/office/officeart/2008/layout/HorizontalMultiLevelHierarchy"/>
    <dgm:cxn modelId="{B8A518D7-0A74-4A7E-A849-D8FF1A6A4DA3}" srcId="{59230AA0-0E57-4574-9E06-6075BF6B6396}" destId="{C648132F-AF77-4204-A4E1-A48E24622299}" srcOrd="0" destOrd="0" parTransId="{9B6B5F6D-1C79-4BAE-A2B3-13EA69094266}" sibTransId="{23C455AA-A356-4662-98A5-D187A7E745EC}"/>
    <dgm:cxn modelId="{4B9AA0DF-E833-4BDF-A755-31CCCEC6E9FA}" type="presOf" srcId="{9B6B5F6D-1C79-4BAE-A2B3-13EA69094266}" destId="{006D77F0-C1EA-4CCB-90B0-DF7C317409AC}" srcOrd="1" destOrd="0" presId="urn:microsoft.com/office/officeart/2008/layout/HorizontalMultiLevelHierarchy"/>
    <dgm:cxn modelId="{41C17DF0-3E4A-4A1F-9AC1-14743A5DE553}" srcId="{59230AA0-0E57-4574-9E06-6075BF6B6396}" destId="{CBB993D7-8546-498D-A8D8-E905ACA53FCC}" srcOrd="1" destOrd="0" parTransId="{84B5C42D-556B-4352-83D8-3AA312DC8842}" sibTransId="{D48E0856-5D79-4FE5-BE2A-060AADBAB32E}"/>
    <dgm:cxn modelId="{7F1DF6F8-0CA3-4B2A-A047-B86F6BB542CF}" srcId="{F17F37FE-0A81-419A-BD47-1EE774EA98C2}" destId="{59230AA0-0E57-4574-9E06-6075BF6B6396}" srcOrd="0" destOrd="0" parTransId="{8A73CBE1-7E46-4B75-B638-7BC2393C0D12}" sibTransId="{BD27BF74-EE34-4BE2-88D4-F7968D16EE9F}"/>
    <dgm:cxn modelId="{DE252CFA-C0B9-4DF1-8D36-3A7378D4CCF4}" type="presOf" srcId="{CBB993D7-8546-498D-A8D8-E905ACA53FCC}" destId="{5D848B54-61AE-4D58-B306-EC4E3A015F6B}" srcOrd="0" destOrd="0" presId="urn:microsoft.com/office/officeart/2008/layout/HorizontalMultiLevelHierarchy"/>
    <dgm:cxn modelId="{FB43B5FD-2088-4AA6-97D6-2A157BF67853}" type="presOf" srcId="{3C2058B7-4388-4496-931B-C16397B57A9D}" destId="{A2A4CD75-2B7F-48C1-9591-C68586F3270C}" srcOrd="0" destOrd="0" presId="urn:microsoft.com/office/officeart/2008/layout/HorizontalMultiLevelHierarchy"/>
    <dgm:cxn modelId="{47692004-56D2-48FA-A6E0-6C5641A07B79}" type="presParOf" srcId="{01B55387-B9EC-4DC5-AD88-83ED742E5ED3}" destId="{7359C8EC-3180-401A-9921-95570E178806}" srcOrd="0" destOrd="0" presId="urn:microsoft.com/office/officeart/2008/layout/HorizontalMultiLevelHierarchy"/>
    <dgm:cxn modelId="{A51AE486-0266-4D83-BA2E-4797552CFBF7}" type="presParOf" srcId="{7359C8EC-3180-401A-9921-95570E178806}" destId="{513B4965-7ACB-4D17-BE30-EE5863AE8DEE}" srcOrd="0" destOrd="0" presId="urn:microsoft.com/office/officeart/2008/layout/HorizontalMultiLevelHierarchy"/>
    <dgm:cxn modelId="{79BDAD3A-630D-415F-A7AE-E66F0B667644}" type="presParOf" srcId="{7359C8EC-3180-401A-9921-95570E178806}" destId="{BA060018-9CC8-4D28-ABDD-31089046A250}" srcOrd="1" destOrd="0" presId="urn:microsoft.com/office/officeart/2008/layout/HorizontalMultiLevelHierarchy"/>
    <dgm:cxn modelId="{73502126-8A44-49D3-A843-7C38C6F10147}" type="presParOf" srcId="{BA060018-9CC8-4D28-ABDD-31089046A250}" destId="{C4F96C98-8885-4B10-B215-F8D20FBE9CB7}" srcOrd="0" destOrd="0" presId="urn:microsoft.com/office/officeart/2008/layout/HorizontalMultiLevelHierarchy"/>
    <dgm:cxn modelId="{9A0D9F4C-F489-46FE-B19D-D31AD24969B1}" type="presParOf" srcId="{C4F96C98-8885-4B10-B215-F8D20FBE9CB7}" destId="{006D77F0-C1EA-4CCB-90B0-DF7C317409AC}" srcOrd="0" destOrd="0" presId="urn:microsoft.com/office/officeart/2008/layout/HorizontalMultiLevelHierarchy"/>
    <dgm:cxn modelId="{AE0EC8B0-F15A-4D7F-882C-6AB2B5B6B24A}" type="presParOf" srcId="{BA060018-9CC8-4D28-ABDD-31089046A250}" destId="{38E129FE-C5E8-4C3A-B193-425F9EDB0FCB}" srcOrd="1" destOrd="0" presId="urn:microsoft.com/office/officeart/2008/layout/HorizontalMultiLevelHierarchy"/>
    <dgm:cxn modelId="{5CF8E4FB-7702-4242-95E5-9322B221A6B6}" type="presParOf" srcId="{38E129FE-C5E8-4C3A-B193-425F9EDB0FCB}" destId="{934FE99E-92DF-48D4-B131-39EC58127B93}" srcOrd="0" destOrd="0" presId="urn:microsoft.com/office/officeart/2008/layout/HorizontalMultiLevelHierarchy"/>
    <dgm:cxn modelId="{C928904C-00A8-422F-9F1E-09F7D7AE507C}" type="presParOf" srcId="{38E129FE-C5E8-4C3A-B193-425F9EDB0FCB}" destId="{B1DA5BEE-60EB-4098-80A1-B1924D6F1104}" srcOrd="1" destOrd="0" presId="urn:microsoft.com/office/officeart/2008/layout/HorizontalMultiLevelHierarchy"/>
    <dgm:cxn modelId="{84EE9394-CB40-4B9F-BB23-2E4092823978}" type="presParOf" srcId="{BA060018-9CC8-4D28-ABDD-31089046A250}" destId="{134D3869-B7BD-4FE1-BD72-961381336295}" srcOrd="2" destOrd="0" presId="urn:microsoft.com/office/officeart/2008/layout/HorizontalMultiLevelHierarchy"/>
    <dgm:cxn modelId="{C86C9107-0CEF-427F-BCA2-1E40CDCDE776}" type="presParOf" srcId="{134D3869-B7BD-4FE1-BD72-961381336295}" destId="{B19C438C-D9F8-48B9-9635-9163FD6DBB55}" srcOrd="0" destOrd="0" presId="urn:microsoft.com/office/officeart/2008/layout/HorizontalMultiLevelHierarchy"/>
    <dgm:cxn modelId="{2987FFF2-295A-42F6-9130-628CB1A7D3A2}" type="presParOf" srcId="{BA060018-9CC8-4D28-ABDD-31089046A250}" destId="{DF0A6C5E-44E0-4091-9B47-1F3116CCE577}" srcOrd="3" destOrd="0" presId="urn:microsoft.com/office/officeart/2008/layout/HorizontalMultiLevelHierarchy"/>
    <dgm:cxn modelId="{049B9350-A637-46ED-9FDD-AB19684861A0}" type="presParOf" srcId="{DF0A6C5E-44E0-4091-9B47-1F3116CCE577}" destId="{5D848B54-61AE-4D58-B306-EC4E3A015F6B}" srcOrd="0" destOrd="0" presId="urn:microsoft.com/office/officeart/2008/layout/HorizontalMultiLevelHierarchy"/>
    <dgm:cxn modelId="{3F51BA56-AC9F-407B-B8A6-FA977986A1B5}" type="presParOf" srcId="{DF0A6C5E-44E0-4091-9B47-1F3116CCE577}" destId="{929C8E49-6CC1-4761-902F-CA8D184D4E5E}" srcOrd="1" destOrd="0" presId="urn:microsoft.com/office/officeart/2008/layout/HorizontalMultiLevelHierarchy"/>
    <dgm:cxn modelId="{0B45F02D-0CF9-4B0F-98DD-E242B8C612E5}" type="presParOf" srcId="{BA060018-9CC8-4D28-ABDD-31089046A250}" destId="{37C19AF9-C79E-4E2E-8E9B-9A147F9F2F05}" srcOrd="4" destOrd="0" presId="urn:microsoft.com/office/officeart/2008/layout/HorizontalMultiLevelHierarchy"/>
    <dgm:cxn modelId="{B43C916D-A872-4382-BFCB-97B28DB46A04}" type="presParOf" srcId="{37C19AF9-C79E-4E2E-8E9B-9A147F9F2F05}" destId="{5981971F-BA03-433E-86F0-C169C140F1D0}" srcOrd="0" destOrd="0" presId="urn:microsoft.com/office/officeart/2008/layout/HorizontalMultiLevelHierarchy"/>
    <dgm:cxn modelId="{C155C71F-A727-491A-9BEA-F0E933374F06}" type="presParOf" srcId="{BA060018-9CC8-4D28-ABDD-31089046A250}" destId="{190AF2F5-54D1-495C-B61B-AE5FED89618D}" srcOrd="5" destOrd="0" presId="urn:microsoft.com/office/officeart/2008/layout/HorizontalMultiLevelHierarchy"/>
    <dgm:cxn modelId="{8FE8A433-33FE-47CF-AE8A-99F986558E99}" type="presParOf" srcId="{190AF2F5-54D1-495C-B61B-AE5FED89618D}" destId="{A2A4CD75-2B7F-48C1-9591-C68586F3270C}" srcOrd="0" destOrd="0" presId="urn:microsoft.com/office/officeart/2008/layout/HorizontalMultiLevelHierarchy"/>
    <dgm:cxn modelId="{D10DB93E-B8E1-46C2-9AF5-F5D70C571E64}" type="presParOf" srcId="{190AF2F5-54D1-495C-B61B-AE5FED89618D}" destId="{198884D7-2969-456A-9BB2-F2423C36EC2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BEEA56-DA3B-4597-9760-3CC371858155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5E0BEE-400F-4B2F-833A-EFE0E90A74A2}">
      <dgm:prSet phldrT="[Текст]" custT="1"/>
      <dgm:spPr/>
      <dgm:t>
        <a:bodyPr/>
        <a:lstStyle/>
        <a:p>
          <a:pPr algn="ctr"/>
          <a:r>
            <a:rPr lang="ru-RU" sz="1100" b="1" dirty="0">
              <a:solidFill>
                <a:schemeClr val="tx1">
                  <a:lumMod val="50000"/>
                </a:schemeClr>
              </a:solidFill>
            </a:rPr>
            <a:t>Исследование, дешифрирование и интерпретация </a:t>
          </a:r>
          <a:r>
            <a:rPr lang="ru-RU" sz="1100" b="1" dirty="0" err="1">
              <a:solidFill>
                <a:schemeClr val="tx1">
                  <a:lumMod val="50000"/>
                </a:schemeClr>
              </a:solidFill>
            </a:rPr>
            <a:t>космоснимков</a:t>
          </a:r>
          <a:r>
            <a:rPr lang="ru-RU" sz="1600" b="1" dirty="0">
              <a:solidFill>
                <a:schemeClr val="tx1">
                  <a:lumMod val="50000"/>
                </a:schemeClr>
              </a:solidFill>
            </a:rPr>
            <a:t>; </a:t>
          </a:r>
        </a:p>
      </dgm:t>
    </dgm:pt>
    <dgm:pt modelId="{D88CD967-E384-4E48-9EA8-F88CC6725DCE}" type="parTrans" cxnId="{A0836253-1191-4DCF-B4B4-3D4D4CAB429B}">
      <dgm:prSet/>
      <dgm:spPr/>
      <dgm:t>
        <a:bodyPr/>
        <a:lstStyle/>
        <a:p>
          <a:pPr algn="ctr"/>
          <a:endParaRPr lang="ru-RU" sz="1600"/>
        </a:p>
      </dgm:t>
    </dgm:pt>
    <dgm:pt modelId="{65405FB5-B04A-4DCE-B610-13BC6BB79347}" type="sibTrans" cxnId="{A0836253-1191-4DCF-B4B4-3D4D4CAB429B}">
      <dgm:prSet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endParaRPr lang="ru-RU" sz="1600"/>
        </a:p>
      </dgm:t>
    </dgm:pt>
    <dgm:pt modelId="{58C5148A-D196-4A25-B431-E725C11D4BF6}">
      <dgm:prSet phldrT="[Текст]" custT="1"/>
      <dgm:spPr/>
      <dgm:t>
        <a:bodyPr/>
        <a:lstStyle/>
        <a:p>
          <a:pPr algn="ctr"/>
          <a:r>
            <a:rPr lang="ru-RU" sz="1100" b="1" dirty="0" err="1">
              <a:solidFill>
                <a:schemeClr val="tx1">
                  <a:lumMod val="50000"/>
                </a:schemeClr>
              </a:solidFill>
            </a:rPr>
            <a:t>Геопространственная</a:t>
          </a:r>
          <a:r>
            <a:rPr lang="ru-RU" sz="1100" b="1" dirty="0">
              <a:solidFill>
                <a:schemeClr val="tx1">
                  <a:lumMod val="50000"/>
                </a:schemeClr>
              </a:solidFill>
            </a:rPr>
            <a:t> привязка точек местности к картам (начальный этап картирования загрязнения) и инженерные изыскания;</a:t>
          </a:r>
        </a:p>
      </dgm:t>
    </dgm:pt>
    <dgm:pt modelId="{461427EF-FC01-492B-9F7A-650B879844B4}" type="parTrans" cxnId="{4BDD443B-7BAA-42D2-80D3-D5466FC1B1A3}">
      <dgm:prSet/>
      <dgm:spPr/>
      <dgm:t>
        <a:bodyPr/>
        <a:lstStyle/>
        <a:p>
          <a:pPr algn="ctr"/>
          <a:endParaRPr lang="ru-RU" sz="1600"/>
        </a:p>
      </dgm:t>
    </dgm:pt>
    <dgm:pt modelId="{286F2044-8A40-450B-9923-12374C4ACD29}" type="sibTrans" cxnId="{4BDD443B-7BAA-42D2-80D3-D5466FC1B1A3}">
      <dgm:prSet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endParaRPr lang="ru-RU" sz="1600"/>
        </a:p>
      </dgm:t>
    </dgm:pt>
    <dgm:pt modelId="{C5F39588-2AE1-4DBD-BD3C-F383B26B2515}">
      <dgm:prSet phldrT="[Текст]" custT="1"/>
      <dgm:spPr/>
      <dgm:t>
        <a:bodyPr/>
        <a:lstStyle/>
        <a:p>
          <a:pPr algn="ctr"/>
          <a:r>
            <a:rPr lang="ru-RU" sz="1100" b="1" dirty="0">
              <a:solidFill>
                <a:schemeClr val="tx1">
                  <a:lumMod val="50000"/>
                </a:schemeClr>
              </a:solidFill>
            </a:rPr>
            <a:t>Комплексный анализ отобранных на объекте проб для определения основных загрязнителей и их концентраций. </a:t>
          </a:r>
        </a:p>
      </dgm:t>
    </dgm:pt>
    <dgm:pt modelId="{792FD90E-017E-45E2-8EF6-EFC7824F94BE}" type="parTrans" cxnId="{B7A8BACE-D4D0-41A6-92E1-395DBE48FE38}">
      <dgm:prSet/>
      <dgm:spPr/>
      <dgm:t>
        <a:bodyPr/>
        <a:lstStyle/>
        <a:p>
          <a:pPr algn="ctr"/>
          <a:endParaRPr lang="ru-RU" sz="1600"/>
        </a:p>
      </dgm:t>
    </dgm:pt>
    <dgm:pt modelId="{2DD40E88-541B-4034-B4B9-6BEB08C06601}" type="sibTrans" cxnId="{B7A8BACE-D4D0-41A6-92E1-395DBE48FE38}">
      <dgm:prSet/>
      <dgm:spPr/>
      <dgm:t>
        <a:bodyPr/>
        <a:lstStyle/>
        <a:p>
          <a:pPr algn="ctr"/>
          <a:endParaRPr lang="ru-RU" sz="1600"/>
        </a:p>
      </dgm:t>
    </dgm:pt>
    <dgm:pt modelId="{80048247-54EB-42E3-97C4-E3A492EA076F}" type="pres">
      <dgm:prSet presAssocID="{EFBEEA56-DA3B-4597-9760-3CC371858155}" presName="outerComposite" presStyleCnt="0">
        <dgm:presLayoutVars>
          <dgm:chMax val="5"/>
          <dgm:dir/>
          <dgm:resizeHandles val="exact"/>
        </dgm:presLayoutVars>
      </dgm:prSet>
      <dgm:spPr/>
    </dgm:pt>
    <dgm:pt modelId="{BDABBAEB-BAFF-4BB9-9FE0-4B75651AC9FA}" type="pres">
      <dgm:prSet presAssocID="{EFBEEA56-DA3B-4597-9760-3CC371858155}" presName="dummyMaxCanvas" presStyleCnt="0">
        <dgm:presLayoutVars/>
      </dgm:prSet>
      <dgm:spPr/>
    </dgm:pt>
    <dgm:pt modelId="{D48EBD5A-AB6E-45E2-9ED9-06B4BFC8C60F}" type="pres">
      <dgm:prSet presAssocID="{EFBEEA56-DA3B-4597-9760-3CC371858155}" presName="ThreeNodes_1" presStyleLbl="node1" presStyleIdx="0" presStyleCnt="3" custLinFactNeighborY="-10649">
        <dgm:presLayoutVars>
          <dgm:bulletEnabled val="1"/>
        </dgm:presLayoutVars>
      </dgm:prSet>
      <dgm:spPr/>
    </dgm:pt>
    <dgm:pt modelId="{D8A0327F-83A7-4DE6-AF1F-D2EE9FADAB5D}" type="pres">
      <dgm:prSet presAssocID="{EFBEEA56-DA3B-4597-9760-3CC371858155}" presName="ThreeNodes_2" presStyleLbl="node1" presStyleIdx="1" presStyleCnt="3">
        <dgm:presLayoutVars>
          <dgm:bulletEnabled val="1"/>
        </dgm:presLayoutVars>
      </dgm:prSet>
      <dgm:spPr/>
    </dgm:pt>
    <dgm:pt modelId="{760815D9-AA3C-49C0-820C-F355C18485F4}" type="pres">
      <dgm:prSet presAssocID="{EFBEEA56-DA3B-4597-9760-3CC371858155}" presName="ThreeNodes_3" presStyleLbl="node1" presStyleIdx="2" presStyleCnt="3">
        <dgm:presLayoutVars>
          <dgm:bulletEnabled val="1"/>
        </dgm:presLayoutVars>
      </dgm:prSet>
      <dgm:spPr/>
    </dgm:pt>
    <dgm:pt modelId="{FE96D716-08D6-407C-8ED4-FA18BA7C171A}" type="pres">
      <dgm:prSet presAssocID="{EFBEEA56-DA3B-4597-9760-3CC371858155}" presName="ThreeConn_1-2" presStyleLbl="fgAccFollowNode1" presStyleIdx="0" presStyleCnt="2">
        <dgm:presLayoutVars>
          <dgm:bulletEnabled val="1"/>
        </dgm:presLayoutVars>
      </dgm:prSet>
      <dgm:spPr/>
    </dgm:pt>
    <dgm:pt modelId="{6040ED8E-50EF-4760-9ADB-623257277394}" type="pres">
      <dgm:prSet presAssocID="{EFBEEA56-DA3B-4597-9760-3CC371858155}" presName="ThreeConn_2-3" presStyleLbl="fgAccFollowNode1" presStyleIdx="1" presStyleCnt="2">
        <dgm:presLayoutVars>
          <dgm:bulletEnabled val="1"/>
        </dgm:presLayoutVars>
      </dgm:prSet>
      <dgm:spPr/>
    </dgm:pt>
    <dgm:pt modelId="{321F3564-B858-4F72-9085-A1A46028DB00}" type="pres">
      <dgm:prSet presAssocID="{EFBEEA56-DA3B-4597-9760-3CC371858155}" presName="ThreeNodes_1_text" presStyleLbl="node1" presStyleIdx="2" presStyleCnt="3">
        <dgm:presLayoutVars>
          <dgm:bulletEnabled val="1"/>
        </dgm:presLayoutVars>
      </dgm:prSet>
      <dgm:spPr/>
    </dgm:pt>
    <dgm:pt modelId="{F226F239-0C02-45EE-BA00-7142B4898A07}" type="pres">
      <dgm:prSet presAssocID="{EFBEEA56-DA3B-4597-9760-3CC371858155}" presName="ThreeNodes_2_text" presStyleLbl="node1" presStyleIdx="2" presStyleCnt="3">
        <dgm:presLayoutVars>
          <dgm:bulletEnabled val="1"/>
        </dgm:presLayoutVars>
      </dgm:prSet>
      <dgm:spPr/>
    </dgm:pt>
    <dgm:pt modelId="{4DCDF3FB-1E2D-4A6E-A3C1-18056011C36E}" type="pres">
      <dgm:prSet presAssocID="{EFBEEA56-DA3B-4597-9760-3CC37185815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0B69803-8475-4259-966D-370FD9CDEE95}" type="presOf" srcId="{286F2044-8A40-450B-9923-12374C4ACD29}" destId="{6040ED8E-50EF-4760-9ADB-623257277394}" srcOrd="0" destOrd="0" presId="urn:microsoft.com/office/officeart/2005/8/layout/vProcess5"/>
    <dgm:cxn modelId="{5707BE13-E069-4645-9DA5-B1FFEE970B10}" type="presOf" srcId="{C5F39588-2AE1-4DBD-BD3C-F383B26B2515}" destId="{4DCDF3FB-1E2D-4A6E-A3C1-18056011C36E}" srcOrd="1" destOrd="0" presId="urn:microsoft.com/office/officeart/2005/8/layout/vProcess5"/>
    <dgm:cxn modelId="{4BDD443B-7BAA-42D2-80D3-D5466FC1B1A3}" srcId="{EFBEEA56-DA3B-4597-9760-3CC371858155}" destId="{58C5148A-D196-4A25-B431-E725C11D4BF6}" srcOrd="1" destOrd="0" parTransId="{461427EF-FC01-492B-9F7A-650B879844B4}" sibTransId="{286F2044-8A40-450B-9923-12374C4ACD29}"/>
    <dgm:cxn modelId="{8AC20E4A-9E50-42F3-AA25-8C3204D60128}" type="presOf" srcId="{A25E0BEE-400F-4B2F-833A-EFE0E90A74A2}" destId="{D48EBD5A-AB6E-45E2-9ED9-06B4BFC8C60F}" srcOrd="0" destOrd="0" presId="urn:microsoft.com/office/officeart/2005/8/layout/vProcess5"/>
    <dgm:cxn modelId="{A0836253-1191-4DCF-B4B4-3D4D4CAB429B}" srcId="{EFBEEA56-DA3B-4597-9760-3CC371858155}" destId="{A25E0BEE-400F-4B2F-833A-EFE0E90A74A2}" srcOrd="0" destOrd="0" parTransId="{D88CD967-E384-4E48-9EA8-F88CC6725DCE}" sibTransId="{65405FB5-B04A-4DCE-B610-13BC6BB79347}"/>
    <dgm:cxn modelId="{4C795A53-F39C-4F61-8CD8-3FEF95D4DEAC}" type="presOf" srcId="{58C5148A-D196-4A25-B431-E725C11D4BF6}" destId="{F226F239-0C02-45EE-BA00-7142B4898A07}" srcOrd="1" destOrd="0" presId="urn:microsoft.com/office/officeart/2005/8/layout/vProcess5"/>
    <dgm:cxn modelId="{24F5F1BF-0A8D-40E9-AE3B-45E6C3897F6C}" type="presOf" srcId="{65405FB5-B04A-4DCE-B610-13BC6BB79347}" destId="{FE96D716-08D6-407C-8ED4-FA18BA7C171A}" srcOrd="0" destOrd="0" presId="urn:microsoft.com/office/officeart/2005/8/layout/vProcess5"/>
    <dgm:cxn modelId="{D58807C6-CC6E-492F-A37E-019747CDB1A6}" type="presOf" srcId="{A25E0BEE-400F-4B2F-833A-EFE0E90A74A2}" destId="{321F3564-B858-4F72-9085-A1A46028DB00}" srcOrd="1" destOrd="0" presId="urn:microsoft.com/office/officeart/2005/8/layout/vProcess5"/>
    <dgm:cxn modelId="{B7A8BACE-D4D0-41A6-92E1-395DBE48FE38}" srcId="{EFBEEA56-DA3B-4597-9760-3CC371858155}" destId="{C5F39588-2AE1-4DBD-BD3C-F383B26B2515}" srcOrd="2" destOrd="0" parTransId="{792FD90E-017E-45E2-8EF6-EFC7824F94BE}" sibTransId="{2DD40E88-541B-4034-B4B9-6BEB08C06601}"/>
    <dgm:cxn modelId="{25BD6BE5-96C2-4812-B588-D5A4F7FA69B5}" type="presOf" srcId="{58C5148A-D196-4A25-B431-E725C11D4BF6}" destId="{D8A0327F-83A7-4DE6-AF1F-D2EE9FADAB5D}" srcOrd="0" destOrd="0" presId="urn:microsoft.com/office/officeart/2005/8/layout/vProcess5"/>
    <dgm:cxn modelId="{EDDD4BE5-3F4E-46FA-8677-C920922EB7A7}" type="presOf" srcId="{C5F39588-2AE1-4DBD-BD3C-F383B26B2515}" destId="{760815D9-AA3C-49C0-820C-F355C18485F4}" srcOrd="0" destOrd="0" presId="urn:microsoft.com/office/officeart/2005/8/layout/vProcess5"/>
    <dgm:cxn modelId="{101BCEFD-604E-4096-8BDD-69A08E44AB37}" type="presOf" srcId="{EFBEEA56-DA3B-4597-9760-3CC371858155}" destId="{80048247-54EB-42E3-97C4-E3A492EA076F}" srcOrd="0" destOrd="0" presId="urn:microsoft.com/office/officeart/2005/8/layout/vProcess5"/>
    <dgm:cxn modelId="{67B3DAA9-1878-4218-9AD7-8E1230FBE1FD}" type="presParOf" srcId="{80048247-54EB-42E3-97C4-E3A492EA076F}" destId="{BDABBAEB-BAFF-4BB9-9FE0-4B75651AC9FA}" srcOrd="0" destOrd="0" presId="urn:microsoft.com/office/officeart/2005/8/layout/vProcess5"/>
    <dgm:cxn modelId="{C5946BB2-95BF-4940-932C-E2CEBC91321B}" type="presParOf" srcId="{80048247-54EB-42E3-97C4-E3A492EA076F}" destId="{D48EBD5A-AB6E-45E2-9ED9-06B4BFC8C60F}" srcOrd="1" destOrd="0" presId="urn:microsoft.com/office/officeart/2005/8/layout/vProcess5"/>
    <dgm:cxn modelId="{22EE4BED-53FF-4676-98DE-EC4DB5257F73}" type="presParOf" srcId="{80048247-54EB-42E3-97C4-E3A492EA076F}" destId="{D8A0327F-83A7-4DE6-AF1F-D2EE9FADAB5D}" srcOrd="2" destOrd="0" presId="urn:microsoft.com/office/officeart/2005/8/layout/vProcess5"/>
    <dgm:cxn modelId="{A1A38DC7-A791-4ACB-9FF0-125718DEF7C4}" type="presParOf" srcId="{80048247-54EB-42E3-97C4-E3A492EA076F}" destId="{760815D9-AA3C-49C0-820C-F355C18485F4}" srcOrd="3" destOrd="0" presId="urn:microsoft.com/office/officeart/2005/8/layout/vProcess5"/>
    <dgm:cxn modelId="{9378B54F-6E2A-4C76-ADED-1EB042A1946B}" type="presParOf" srcId="{80048247-54EB-42E3-97C4-E3A492EA076F}" destId="{FE96D716-08D6-407C-8ED4-FA18BA7C171A}" srcOrd="4" destOrd="0" presId="urn:microsoft.com/office/officeart/2005/8/layout/vProcess5"/>
    <dgm:cxn modelId="{12735995-DEA1-4EF1-9554-53D605EC6A43}" type="presParOf" srcId="{80048247-54EB-42E3-97C4-E3A492EA076F}" destId="{6040ED8E-50EF-4760-9ADB-623257277394}" srcOrd="5" destOrd="0" presId="urn:microsoft.com/office/officeart/2005/8/layout/vProcess5"/>
    <dgm:cxn modelId="{BC20CD95-2640-4472-8A31-EE75F7294B12}" type="presParOf" srcId="{80048247-54EB-42E3-97C4-E3A492EA076F}" destId="{321F3564-B858-4F72-9085-A1A46028DB00}" srcOrd="6" destOrd="0" presId="urn:microsoft.com/office/officeart/2005/8/layout/vProcess5"/>
    <dgm:cxn modelId="{F2AD25AB-291C-466D-AE9A-9526236DFA77}" type="presParOf" srcId="{80048247-54EB-42E3-97C4-E3A492EA076F}" destId="{F226F239-0C02-45EE-BA00-7142B4898A07}" srcOrd="7" destOrd="0" presId="urn:microsoft.com/office/officeart/2005/8/layout/vProcess5"/>
    <dgm:cxn modelId="{F63F3943-A66B-46EA-9BC3-04D37E94B380}" type="presParOf" srcId="{80048247-54EB-42E3-97C4-E3A492EA076F}" destId="{4DCDF3FB-1E2D-4A6E-A3C1-18056011C36E}" srcOrd="8" destOrd="0" presId="urn:microsoft.com/office/officeart/2005/8/layout/vProcess5"/>
  </dgm:cxnLst>
  <dgm:bg>
    <a:effectLst>
      <a:outerShdw blurRad="50800" dist="38100" dir="8100000" algn="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19AF9-C79E-4E2E-8E9B-9A147F9F2F05}">
      <dsp:nvSpPr>
        <dsp:cNvPr id="0" name=""/>
        <dsp:cNvSpPr/>
      </dsp:nvSpPr>
      <dsp:spPr>
        <a:xfrm>
          <a:off x="513982" y="1423760"/>
          <a:ext cx="336545" cy="641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8272" y="0"/>
              </a:lnTo>
              <a:lnTo>
                <a:pt x="168272" y="641283"/>
              </a:lnTo>
              <a:lnTo>
                <a:pt x="336545" y="64128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64149" y="1726296"/>
        <a:ext cx="36211" cy="36211"/>
      </dsp:txXfrm>
    </dsp:sp>
    <dsp:sp modelId="{134D3869-B7BD-4FE1-BD72-961381336295}">
      <dsp:nvSpPr>
        <dsp:cNvPr id="0" name=""/>
        <dsp:cNvSpPr/>
      </dsp:nvSpPr>
      <dsp:spPr>
        <a:xfrm>
          <a:off x="513982" y="1378040"/>
          <a:ext cx="336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6545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73841" y="1415347"/>
        <a:ext cx="16827" cy="16827"/>
      </dsp:txXfrm>
    </dsp:sp>
    <dsp:sp modelId="{C4F96C98-8885-4B10-B215-F8D20FBE9CB7}">
      <dsp:nvSpPr>
        <dsp:cNvPr id="0" name=""/>
        <dsp:cNvSpPr/>
      </dsp:nvSpPr>
      <dsp:spPr>
        <a:xfrm>
          <a:off x="513982" y="782477"/>
          <a:ext cx="336545" cy="641283"/>
        </a:xfrm>
        <a:custGeom>
          <a:avLst/>
          <a:gdLst/>
          <a:ahLst/>
          <a:cxnLst/>
          <a:rect l="0" t="0" r="0" b="0"/>
          <a:pathLst>
            <a:path>
              <a:moveTo>
                <a:pt x="0" y="641283"/>
              </a:moveTo>
              <a:lnTo>
                <a:pt x="168272" y="641283"/>
              </a:lnTo>
              <a:lnTo>
                <a:pt x="168272" y="0"/>
              </a:lnTo>
              <a:lnTo>
                <a:pt x="336545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64149" y="1085013"/>
        <a:ext cx="36211" cy="36211"/>
      </dsp:txXfrm>
    </dsp:sp>
    <dsp:sp modelId="{513B4965-7ACB-4D17-BE30-EE5863AE8DEE}">
      <dsp:nvSpPr>
        <dsp:cNvPr id="0" name=""/>
        <dsp:cNvSpPr/>
      </dsp:nvSpPr>
      <dsp:spPr>
        <a:xfrm rot="16200000">
          <a:off x="-1092600" y="1167247"/>
          <a:ext cx="2700140" cy="5130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Размещаемые отходы</a:t>
          </a:r>
        </a:p>
      </dsp:txBody>
      <dsp:txXfrm>
        <a:off x="-1092600" y="1167247"/>
        <a:ext cx="2700140" cy="513026"/>
      </dsp:txXfrm>
    </dsp:sp>
    <dsp:sp modelId="{934FE99E-92DF-48D4-B131-39EC58127B93}">
      <dsp:nvSpPr>
        <dsp:cNvPr id="0" name=""/>
        <dsp:cNvSpPr/>
      </dsp:nvSpPr>
      <dsp:spPr>
        <a:xfrm>
          <a:off x="850528" y="525964"/>
          <a:ext cx="1682727" cy="5130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Строительные отходы</a:t>
          </a:r>
        </a:p>
      </dsp:txBody>
      <dsp:txXfrm>
        <a:off x="850528" y="525964"/>
        <a:ext cx="1682727" cy="513026"/>
      </dsp:txXfrm>
    </dsp:sp>
    <dsp:sp modelId="{5D848B54-61AE-4D58-B306-EC4E3A015F6B}">
      <dsp:nvSpPr>
        <dsp:cNvPr id="0" name=""/>
        <dsp:cNvSpPr/>
      </dsp:nvSpPr>
      <dsp:spPr>
        <a:xfrm>
          <a:off x="850528" y="1167247"/>
          <a:ext cx="1682727" cy="5130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Несортированные ТКО</a:t>
          </a:r>
        </a:p>
      </dsp:txBody>
      <dsp:txXfrm>
        <a:off x="850528" y="1167247"/>
        <a:ext cx="1682727" cy="513026"/>
      </dsp:txXfrm>
    </dsp:sp>
    <dsp:sp modelId="{A2A4CD75-2B7F-48C1-9591-C68586F3270C}">
      <dsp:nvSpPr>
        <dsp:cNvPr id="0" name=""/>
        <dsp:cNvSpPr/>
      </dsp:nvSpPr>
      <dsp:spPr>
        <a:xfrm>
          <a:off x="850528" y="1808531"/>
          <a:ext cx="1682727" cy="5130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Промышленные отходы</a:t>
          </a:r>
        </a:p>
      </dsp:txBody>
      <dsp:txXfrm>
        <a:off x="850528" y="1808531"/>
        <a:ext cx="1682727" cy="5130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EBD5A-AB6E-45E2-9ED9-06B4BFC8C60F}">
      <dsp:nvSpPr>
        <dsp:cNvPr id="0" name=""/>
        <dsp:cNvSpPr/>
      </dsp:nvSpPr>
      <dsp:spPr>
        <a:xfrm>
          <a:off x="0" y="0"/>
          <a:ext cx="4032704" cy="763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>
                  <a:lumMod val="50000"/>
                </a:schemeClr>
              </a:solidFill>
            </a:rPr>
            <a:t>Исследование, дешифрирование и интерпретация </a:t>
          </a:r>
          <a:r>
            <a:rPr lang="ru-RU" sz="1100" b="1" kern="1200" dirty="0" err="1">
              <a:solidFill>
                <a:schemeClr val="tx1">
                  <a:lumMod val="50000"/>
                </a:schemeClr>
              </a:solidFill>
            </a:rPr>
            <a:t>космоснимков</a:t>
          </a:r>
          <a:r>
            <a:rPr lang="ru-RU" sz="1600" b="1" kern="1200" dirty="0">
              <a:solidFill>
                <a:schemeClr val="tx1">
                  <a:lumMod val="50000"/>
                </a:schemeClr>
              </a:solidFill>
            </a:rPr>
            <a:t>; </a:t>
          </a:r>
        </a:p>
      </dsp:txBody>
      <dsp:txXfrm>
        <a:off x="22374" y="22374"/>
        <a:ext cx="3208378" cy="719169"/>
      </dsp:txXfrm>
    </dsp:sp>
    <dsp:sp modelId="{D8A0327F-83A7-4DE6-AF1F-D2EE9FADAB5D}">
      <dsp:nvSpPr>
        <dsp:cNvPr id="0" name=""/>
        <dsp:cNvSpPr/>
      </dsp:nvSpPr>
      <dsp:spPr>
        <a:xfrm>
          <a:off x="355826" y="891236"/>
          <a:ext cx="4032704" cy="763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 err="1">
              <a:solidFill>
                <a:schemeClr val="tx1">
                  <a:lumMod val="50000"/>
                </a:schemeClr>
              </a:solidFill>
            </a:rPr>
            <a:t>Геопространственная</a:t>
          </a:r>
          <a:r>
            <a:rPr lang="ru-RU" sz="1100" b="1" kern="1200" dirty="0">
              <a:solidFill>
                <a:schemeClr val="tx1">
                  <a:lumMod val="50000"/>
                </a:schemeClr>
              </a:solidFill>
            </a:rPr>
            <a:t> привязка точек местности к картам (начальный этап картирования загрязнения) и инженерные изыскания;</a:t>
          </a:r>
        </a:p>
      </dsp:txBody>
      <dsp:txXfrm>
        <a:off x="378200" y="913610"/>
        <a:ext cx="3135583" cy="719169"/>
      </dsp:txXfrm>
    </dsp:sp>
    <dsp:sp modelId="{760815D9-AA3C-49C0-820C-F355C18485F4}">
      <dsp:nvSpPr>
        <dsp:cNvPr id="0" name=""/>
        <dsp:cNvSpPr/>
      </dsp:nvSpPr>
      <dsp:spPr>
        <a:xfrm>
          <a:off x="711653" y="1782473"/>
          <a:ext cx="4032704" cy="763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>
                  <a:lumMod val="50000"/>
                </a:schemeClr>
              </a:solidFill>
            </a:rPr>
            <a:t>Комплексный анализ отобранных на объекте проб для определения основных загрязнителей и их концентраций. </a:t>
          </a:r>
        </a:p>
      </dsp:txBody>
      <dsp:txXfrm>
        <a:off x="734027" y="1804847"/>
        <a:ext cx="3135583" cy="719169"/>
      </dsp:txXfrm>
    </dsp:sp>
    <dsp:sp modelId="{FE96D716-08D6-407C-8ED4-FA18BA7C171A}">
      <dsp:nvSpPr>
        <dsp:cNvPr id="0" name=""/>
        <dsp:cNvSpPr/>
      </dsp:nvSpPr>
      <dsp:spPr>
        <a:xfrm>
          <a:off x="3536158" y="579303"/>
          <a:ext cx="496546" cy="496546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dk1">
                <a:tint val="96000"/>
                <a:lumMod val="104000"/>
              </a:schemeClr>
            </a:gs>
            <a:gs pos="100000">
              <a:schemeClr val="dk1"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1">
              <a:shade val="9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3647881" y="579303"/>
        <a:ext cx="273100" cy="373651"/>
      </dsp:txXfrm>
    </dsp:sp>
    <dsp:sp modelId="{6040ED8E-50EF-4760-9ADB-623257277394}">
      <dsp:nvSpPr>
        <dsp:cNvPr id="0" name=""/>
        <dsp:cNvSpPr/>
      </dsp:nvSpPr>
      <dsp:spPr>
        <a:xfrm>
          <a:off x="3891984" y="1465448"/>
          <a:ext cx="496546" cy="496546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dk1">
                <a:tint val="96000"/>
                <a:lumMod val="104000"/>
              </a:schemeClr>
            </a:gs>
            <a:gs pos="100000">
              <a:schemeClr val="dk1"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1">
              <a:shade val="9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4003707" y="1465448"/>
        <a:ext cx="273100" cy="373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7F20E-CF88-4F73-90B9-471F56EBDB55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B5688-8135-4409-A840-2ABD9DE13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90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F8453-6622-491F-AEB8-B8E798C7C9D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3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Перерисовать схему в конце текста доклада</a:t>
            </a:r>
          </a:p>
          <a:p>
            <a:r>
              <a:rPr lang="ru-RU" dirty="0"/>
              <a:t>Функционирование информационно-аналитической системы контроля локализации и обработки нефтесодержащих сред сводится к получению данных об обследуемой территории с помощью современных методов инженерно-экологических и прочих изысканий в различных режимах, что значительно упрощает и ускоряет вторичную обработку данных, и дальнейшей систематизации полученных данных исходя из их количества, степени достоверности и проведенной оценки востребованности для решения поставленных задач в заданных условиях.</a:t>
            </a:r>
          </a:p>
          <a:p>
            <a:r>
              <a:rPr lang="ru-RU" dirty="0"/>
              <a:t>Обычно каждый уровень организации данных, полученных в результате работы информационно-аналитической системы, объединен совокупностью целей и задач, решаемых с помощью самых различных методов. Использование аэрокосмической съемки позволяет исследовать, оконтурить и картировать поверхностные загрязнения с достаточно высокой точностью, а использование геофизической и </a:t>
            </a:r>
            <a:r>
              <a:rPr lang="ru-RU" dirty="0" err="1"/>
              <a:t>газогеохимической</a:t>
            </a:r>
            <a:r>
              <a:rPr lang="ru-RU" dirty="0"/>
              <a:t> съемки позволяют получить </a:t>
            </a:r>
            <a:r>
              <a:rPr lang="ru-RU" dirty="0" err="1"/>
              <a:t>геопространственные</a:t>
            </a:r>
            <a:r>
              <a:rPr lang="ru-RU" dirty="0"/>
              <a:t> данные о предположительных объектах сосредоточения заглубленных загрязнений. </a:t>
            </a:r>
          </a:p>
          <a:p>
            <a:r>
              <a:rPr lang="ru-RU" dirty="0"/>
              <a:t>В результате работы описанной информационно-аналитической системы также могут быть разработаны и адаптированы инженерно-защитные мероприятия по недопущению и устранению предпосылок для возникновения чрезвычайных экологических ситуаций, реабилитации обследованных территорий, превентивной защите, восстановлению ландшафтного потенциала и т.п.</a:t>
            </a:r>
          </a:p>
          <a:p>
            <a:r>
              <a:rPr lang="ru-RU" dirty="0"/>
              <a:t>Для реализации наиболее подходящих инженерно-защитных мероприятий требуется отобрать такие технологии, реализация которых при данных условиях позволяла бы получить наибольший экологический и, возможно, экономический эффект. Это рационально делать с помощью </a:t>
            </a:r>
            <a:r>
              <a:rPr lang="ru-RU" dirty="0" err="1"/>
              <a:t>критериальной</a:t>
            </a:r>
            <a:r>
              <a:rPr lang="ru-RU" dirty="0"/>
              <a:t> оценки технологий.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28545-6830-4176-BF22-4A703CD85F2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4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4C84-33F7-469F-8B3F-03A0CDA6D766}" type="datetime1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753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43D32-054E-4A68-8C77-9BF314B36C42}" type="datetime1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70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85EF-E39E-412F-A10C-20AD73B85189}" type="datetime1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579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3F5A-D4EC-40D6-944D-30540CDC1346}" type="datetime1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586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D2B6-B344-4EDD-8171-028509106C48}" type="datetime1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2147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EC085-EF28-4860-BB12-FD052C973E4D}" type="datetime1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22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D099-1D79-41F0-8579-255B51E47BB8}" type="datetime1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513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6AE8A-329C-4EF7-8BC8-748F74987B11}" type="datetime1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06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B05E-5F94-4D9C-AAE6-89D589853C51}" type="datetime1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540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B4DE-95DD-45C8-A6A5-A50DBEF069A6}" type="datetime1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17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CAA3-4543-4C4D-90E9-09AAA43C0DEB}" type="datetime1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5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02CD-AF1D-425B-A0BB-E3F2D547E1DA}" type="datetime1">
              <a:rPr lang="ru-RU" smtClean="0"/>
              <a:t>24.11.2019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5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F7ABA-A918-4791-8251-0BABF0DEF10B}" type="datetime1">
              <a:rPr lang="ru-RU" smtClean="0"/>
              <a:t>24.11.2019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3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FA1E-3C70-4602-9D7E-2C8B17A9E645}" type="datetime1">
              <a:rPr lang="ru-RU" smtClean="0"/>
              <a:t>24.11.2019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5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E143-1E01-4AFA-8D38-2B477EAB15C7}" type="datetime1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A2FA7-3777-401E-8A5F-5B40FF2658E7}" type="datetime1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667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EFD0A-2756-45C9-B440-4E810981A579}" type="datetime1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17EF699-A105-45A4-8655-EFA09460F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94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12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jpeg"/><Relationship Id="rId7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.png"/><Relationship Id="rId7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9BDB9-632D-4570-83E3-B43EE1BB8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7291" y="1572352"/>
            <a:ext cx="8825658" cy="26776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«Проведение исследований объекта накопленного экологического ущерба с применением комплексирования методов инженерных и экологических изысканий и </a:t>
            </a:r>
            <a:r>
              <a:rPr lang="ru-RU" sz="2800" b="1" dirty="0" err="1"/>
              <a:t>ретросценарным</a:t>
            </a:r>
            <a:r>
              <a:rPr lang="ru-RU" sz="2800" b="1" dirty="0"/>
              <a:t> прогнозированием воздействия на окружающую среду»</a:t>
            </a: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CB1BB6-3F2B-438B-A1D1-8D700D98C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584" y="4416253"/>
            <a:ext cx="9431661" cy="86142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For international Ecology PRIZE </a:t>
            </a:r>
            <a:r>
              <a:rPr lang="ru-RU" sz="2800" b="1" dirty="0"/>
              <a:t>«</a:t>
            </a:r>
            <a:r>
              <a:rPr lang="en-US" sz="2800" b="1" dirty="0" err="1"/>
              <a:t>Ecoworld</a:t>
            </a:r>
            <a:r>
              <a:rPr lang="en-US" sz="2800" b="1" dirty="0"/>
              <a:t> 2019</a:t>
            </a:r>
            <a:r>
              <a:rPr lang="ru-RU" sz="2800" b="1" dirty="0"/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BEA4C9-5B6B-433C-B6C5-DCD7E509E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23" y="142016"/>
            <a:ext cx="1132461" cy="12447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0275742-872E-4131-91D9-84EA7EBC3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445" y="142016"/>
            <a:ext cx="13716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72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1139D3-CCF8-4A43-86BF-C3807373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29C3-EEFB-4C6F-B04B-678851B9D6D9}" type="slidenum">
              <a:rPr lang="ru-RU" smtClean="0"/>
              <a:t>10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D94A5-7D7E-4385-A41A-23065AA0786B}"/>
              </a:ext>
            </a:extLst>
          </p:cNvPr>
          <p:cNvSpPr txBox="1"/>
          <p:nvPr/>
        </p:nvSpPr>
        <p:spPr>
          <a:xfrm>
            <a:off x="4917994" y="4159453"/>
            <a:ext cx="410817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203FC3-BC02-4046-A94A-13A76E688B14}"/>
              </a:ext>
            </a:extLst>
          </p:cNvPr>
          <p:cNvSpPr txBox="1"/>
          <p:nvPr/>
        </p:nvSpPr>
        <p:spPr>
          <a:xfrm>
            <a:off x="5487251" y="3172382"/>
            <a:ext cx="410817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F70B5-9147-4E12-B353-802C0BBEDF44}"/>
              </a:ext>
            </a:extLst>
          </p:cNvPr>
          <p:cNvSpPr txBox="1"/>
          <p:nvPr/>
        </p:nvSpPr>
        <p:spPr>
          <a:xfrm>
            <a:off x="6065467" y="4159453"/>
            <a:ext cx="410817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III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F4CBA1-025A-4ED1-945C-EBE331954C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07" y="881647"/>
            <a:ext cx="5939844" cy="5747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18AE26D-606C-4C8F-B9ED-53E0E502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060847-2B02-4F75-B240-FA51D4DE8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F600EF2-CD30-41AD-B409-75C4EE34EE1C}"/>
              </a:ext>
            </a:extLst>
          </p:cNvPr>
          <p:cNvSpPr txBox="1">
            <a:spLocks/>
          </p:cNvSpPr>
          <p:nvPr/>
        </p:nvSpPr>
        <p:spPr>
          <a:xfrm>
            <a:off x="1853465" y="41307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/>
              <a:t>ИСПОЛЬЗОВАНИЕ КОМПЛЕКСИРОВАНИЯ МЕТОДОВ ИНЖЕНЕРНЫХ ИЗЫСКАНИЙ ДЛЯ ДОСТИЖЕНИЯ ЦЕЛЕЙ ПРОЕКТА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F1288C7-2CD5-462A-914D-AE7B1B2B8FDA}"/>
              </a:ext>
            </a:extLst>
          </p:cNvPr>
          <p:cNvCxnSpPr/>
          <p:nvPr/>
        </p:nvCxnSpPr>
        <p:spPr>
          <a:xfrm>
            <a:off x="2569583" y="810033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165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81E6D-6D2F-47AE-9AA4-882237BD9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29C3-EEFB-4C6F-B04B-678851B9D6D9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6626B6C-FEC1-422B-94FE-F2433CD2C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3269942"/>
              </p:ext>
            </p:extLst>
          </p:nvPr>
        </p:nvGraphicFramePr>
        <p:xfrm>
          <a:off x="7339858" y="1453405"/>
          <a:ext cx="4744358" cy="254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B5D7A740-F9AD-46E5-9394-66F9017F6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B97956-893F-4290-B7F6-20DB619AF5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C5EE5AB-8F68-477A-A1E6-A649F069C7BF}"/>
              </a:ext>
            </a:extLst>
          </p:cNvPr>
          <p:cNvSpPr txBox="1">
            <a:spLocks/>
          </p:cNvSpPr>
          <p:nvPr/>
        </p:nvSpPr>
        <p:spPr>
          <a:xfrm>
            <a:off x="1924520" y="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ЭТАПЫ ИНВЕНТАРИЗАЦИИ ОБЪЕКТА НАКОПЛЕННОГО ЭКОЛОГИЧЕСКОГО УЩЕРБА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E2F30DB-2118-4B0A-B5A9-68828CE7696E}"/>
              </a:ext>
            </a:extLst>
          </p:cNvPr>
          <p:cNvCxnSpPr/>
          <p:nvPr/>
        </p:nvCxnSpPr>
        <p:spPr>
          <a:xfrm>
            <a:off x="2569583" y="810033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2939F2A-F684-456E-B430-08BA3F9A480F}"/>
              </a:ext>
            </a:extLst>
          </p:cNvPr>
          <p:cNvCxnSpPr>
            <a:cxnSpLocks/>
          </p:cNvCxnSpPr>
          <p:nvPr/>
        </p:nvCxnSpPr>
        <p:spPr>
          <a:xfrm flipH="1">
            <a:off x="4821165" y="3483148"/>
            <a:ext cx="72680" cy="1146227"/>
          </a:xfrm>
          <a:prstGeom prst="line">
            <a:avLst/>
          </a:prstGeom>
          <a:ln w="9525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C4EB96E-C470-4A4C-BB7B-F30AF55DA9D7}"/>
              </a:ext>
            </a:extLst>
          </p:cNvPr>
          <p:cNvCxnSpPr>
            <a:cxnSpLocks/>
          </p:cNvCxnSpPr>
          <p:nvPr/>
        </p:nvCxnSpPr>
        <p:spPr>
          <a:xfrm>
            <a:off x="4898526" y="3490848"/>
            <a:ext cx="192702" cy="1111396"/>
          </a:xfrm>
          <a:prstGeom prst="line">
            <a:avLst/>
          </a:prstGeom>
          <a:ln w="9525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1">
            <a:extLst>
              <a:ext uri="{FF2B5EF4-FFF2-40B4-BE49-F238E27FC236}">
                <a16:creationId xmlns:a16="http://schemas.microsoft.com/office/drawing/2014/main" id="{48D7E122-1442-4D15-AFE6-878CA0E4434C}"/>
              </a:ext>
            </a:extLst>
          </p:cNvPr>
          <p:cNvGrpSpPr>
            <a:grpSpLocks/>
          </p:cNvGrpSpPr>
          <p:nvPr/>
        </p:nvGrpSpPr>
        <p:grpSpPr bwMode="auto">
          <a:xfrm>
            <a:off x="3173731" y="2104938"/>
            <a:ext cx="4093871" cy="3644155"/>
            <a:chOff x="2459939" y="818865"/>
            <a:chExt cx="6298721" cy="6050197"/>
          </a:xfrm>
        </p:grpSpPr>
        <p:pic>
          <p:nvPicPr>
            <p:cNvPr id="22" name="Изображение 37">
              <a:extLst>
                <a:ext uri="{FF2B5EF4-FFF2-40B4-BE49-F238E27FC236}">
                  <a16:creationId xmlns:a16="http://schemas.microsoft.com/office/drawing/2014/main" id="{6BBDC1F4-4866-42AC-8FDD-3CBFA7CB2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91"/>
            <a:stretch>
              <a:fillRect/>
            </a:stretch>
          </p:blipFill>
          <p:spPr bwMode="auto">
            <a:xfrm>
              <a:off x="2459939" y="818865"/>
              <a:ext cx="6298721" cy="6050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6EB2FA2F-CE44-464A-AA6E-0CF8C819044A}"/>
                </a:ext>
              </a:extLst>
            </p:cNvPr>
            <p:cNvCxnSpPr/>
            <p:nvPr/>
          </p:nvCxnSpPr>
          <p:spPr>
            <a:xfrm flipH="1">
              <a:off x="2935517" y="1652334"/>
              <a:ext cx="385733" cy="3259263"/>
            </a:xfrm>
            <a:prstGeom prst="line">
              <a:avLst/>
            </a:prstGeom>
            <a:ln w="9525" cmpd="sng">
              <a:solidFill>
                <a:srgbClr val="604A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0128396A-A315-4010-AEE3-248F0DE3E219}"/>
                </a:ext>
              </a:extLst>
            </p:cNvPr>
            <p:cNvCxnSpPr/>
            <p:nvPr/>
          </p:nvCxnSpPr>
          <p:spPr>
            <a:xfrm>
              <a:off x="3397444" y="1779340"/>
              <a:ext cx="322238" cy="4457872"/>
            </a:xfrm>
            <a:prstGeom prst="line">
              <a:avLst/>
            </a:prstGeom>
            <a:ln w="9525" cmpd="sng">
              <a:solidFill>
                <a:srgbClr val="604A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537B5942-3E5A-4E60-886D-77F46C3C6E2F}"/>
                </a:ext>
              </a:extLst>
            </p:cNvPr>
            <p:cNvCxnSpPr/>
            <p:nvPr/>
          </p:nvCxnSpPr>
          <p:spPr>
            <a:xfrm>
              <a:off x="3719683" y="1715838"/>
              <a:ext cx="4682769" cy="5100834"/>
            </a:xfrm>
            <a:prstGeom prst="line">
              <a:avLst/>
            </a:prstGeom>
            <a:ln w="9525" cmpd="sng">
              <a:solidFill>
                <a:srgbClr val="604A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97623F6B-459E-42EB-8DD4-00F4C3372716}"/>
                </a:ext>
              </a:extLst>
            </p:cNvPr>
            <p:cNvCxnSpPr/>
            <p:nvPr/>
          </p:nvCxnSpPr>
          <p:spPr>
            <a:xfrm>
              <a:off x="3732382" y="1692024"/>
              <a:ext cx="4093851" cy="3837136"/>
            </a:xfrm>
            <a:prstGeom prst="line">
              <a:avLst/>
            </a:prstGeom>
            <a:ln w="9525" cmpd="sng">
              <a:solidFill>
                <a:srgbClr val="604A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30A3E265-6FCB-4E7E-8BE4-FDB582DB6EBD}"/>
                </a:ext>
              </a:extLst>
            </p:cNvPr>
            <p:cNvCxnSpPr/>
            <p:nvPr/>
          </p:nvCxnSpPr>
          <p:spPr>
            <a:xfrm>
              <a:off x="3914930" y="3339913"/>
              <a:ext cx="1935016" cy="2525811"/>
            </a:xfrm>
            <a:prstGeom prst="line">
              <a:avLst/>
            </a:prstGeom>
            <a:ln w="9525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B5676CF1-0D77-4217-8D11-444D6ACEAC3F}"/>
                </a:ext>
              </a:extLst>
            </p:cNvPr>
            <p:cNvCxnSpPr/>
            <p:nvPr/>
          </p:nvCxnSpPr>
          <p:spPr>
            <a:xfrm>
              <a:off x="3972075" y="3335150"/>
              <a:ext cx="1511184" cy="1774894"/>
            </a:xfrm>
            <a:prstGeom prst="line">
              <a:avLst/>
            </a:prstGeom>
            <a:ln w="9525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Надпись 196749">
            <a:extLst>
              <a:ext uri="{FF2B5EF4-FFF2-40B4-BE49-F238E27FC236}">
                <a16:creationId xmlns:a16="http://schemas.microsoft.com/office/drawing/2014/main" id="{87500CFB-966D-470B-801F-60A53C06705F}"/>
              </a:ext>
            </a:extLst>
          </p:cNvPr>
          <p:cNvSpPr txBox="1"/>
          <p:nvPr/>
        </p:nvSpPr>
        <p:spPr>
          <a:xfrm>
            <a:off x="566717" y="1522135"/>
            <a:ext cx="1675331" cy="9017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C572A759-6A51-4108-AA02-DFA0A04FC94B}"/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kumimoji="0" lang="ru-RU" altLang="ru-RU" sz="1400" b="1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Уровень </a:t>
            </a:r>
            <a:r>
              <a:rPr kumimoji="0" lang="en-US" altLang="ru-RU" sz="1400" b="1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III</a:t>
            </a:r>
            <a:endParaRPr kumimoji="0" lang="ru-RU" altLang="ru-RU" sz="1400" dirty="0">
              <a:solidFill>
                <a:srgbClr val="000000"/>
              </a:solidFill>
              <a:latin typeface="+mn-lt"/>
              <a:ea typeface="MS Mincho" pitchFamily="49" charset="-128"/>
            </a:endParaRPr>
          </a:p>
          <a:p>
            <a:pPr algn="ctr">
              <a:defRPr/>
            </a:pPr>
            <a:r>
              <a:rPr kumimoji="0" lang="ru-RU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Дистанционное зондирование Земли</a:t>
            </a:r>
            <a:endParaRPr kumimoji="0" lang="en-US" altLang="ru-RU" sz="1400" dirty="0">
              <a:solidFill>
                <a:srgbClr val="000000"/>
              </a:solidFill>
              <a:latin typeface="+mn-lt"/>
              <a:ea typeface="MS Mincho" pitchFamily="49" charset="-128"/>
            </a:endParaRPr>
          </a:p>
        </p:txBody>
      </p:sp>
      <p:sp>
        <p:nvSpPr>
          <p:cNvPr id="30" name="Надпись 196750">
            <a:extLst>
              <a:ext uri="{FF2B5EF4-FFF2-40B4-BE49-F238E27FC236}">
                <a16:creationId xmlns:a16="http://schemas.microsoft.com/office/drawing/2014/main" id="{D1F9BC51-F837-4C16-8B0D-4F7A7D48D06D}"/>
              </a:ext>
            </a:extLst>
          </p:cNvPr>
          <p:cNvSpPr txBox="1"/>
          <p:nvPr/>
        </p:nvSpPr>
        <p:spPr>
          <a:xfrm>
            <a:off x="413538" y="2609248"/>
            <a:ext cx="2022421" cy="9017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C572A759-6A51-4108-AA02-DFA0A04FC94B}"/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kumimoji="0" lang="ru-RU" altLang="ru-RU" sz="1400" b="1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Уровень </a:t>
            </a:r>
            <a:r>
              <a:rPr kumimoji="0" lang="en-US" altLang="ru-RU" sz="1400" b="1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II</a:t>
            </a:r>
            <a:endParaRPr kumimoji="0" lang="ru-RU" altLang="ru-RU" sz="1400" dirty="0">
              <a:solidFill>
                <a:srgbClr val="000000"/>
              </a:solidFill>
              <a:latin typeface="+mn-lt"/>
              <a:ea typeface="MS Mincho" pitchFamily="49" charset="-128"/>
            </a:endParaRPr>
          </a:p>
          <a:p>
            <a:pPr algn="ctr">
              <a:defRPr/>
            </a:pPr>
            <a:r>
              <a:rPr kumimoji="0" lang="ru-RU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Производственный экологический мониторинг</a:t>
            </a:r>
          </a:p>
        </p:txBody>
      </p:sp>
      <p:sp>
        <p:nvSpPr>
          <p:cNvPr id="31" name="Надпись 196751">
            <a:extLst>
              <a:ext uri="{FF2B5EF4-FFF2-40B4-BE49-F238E27FC236}">
                <a16:creationId xmlns:a16="http://schemas.microsoft.com/office/drawing/2014/main" id="{C4A68D72-84C3-4F87-B45C-E52433C61C09}"/>
              </a:ext>
            </a:extLst>
          </p:cNvPr>
          <p:cNvSpPr txBox="1"/>
          <p:nvPr/>
        </p:nvSpPr>
        <p:spPr>
          <a:xfrm>
            <a:off x="431307" y="3653673"/>
            <a:ext cx="1957194" cy="76649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C572A759-6A51-4108-AA02-DFA0A04FC94B}"/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kumimoji="0" lang="ru-RU" altLang="ru-RU" sz="1400" b="1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Уровень </a:t>
            </a:r>
            <a:r>
              <a:rPr kumimoji="0" lang="en-US" altLang="ru-RU" sz="1400" b="1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I</a:t>
            </a:r>
            <a:endParaRPr kumimoji="0" lang="ru-RU" altLang="ru-RU" sz="1400" dirty="0">
              <a:solidFill>
                <a:srgbClr val="000000"/>
              </a:solidFill>
              <a:latin typeface="+mn-lt"/>
              <a:ea typeface="MS Mincho" pitchFamily="49" charset="-128"/>
            </a:endParaRPr>
          </a:p>
          <a:p>
            <a:pPr algn="ctr">
              <a:defRPr/>
            </a:pPr>
            <a:r>
              <a:rPr kumimoji="0" lang="ru-RU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Полевые </a:t>
            </a:r>
          </a:p>
          <a:p>
            <a:pPr algn="ctr">
              <a:defRPr/>
            </a:pPr>
            <a:r>
              <a:rPr kumimoji="0" lang="ru-RU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испытания</a:t>
            </a:r>
          </a:p>
        </p:txBody>
      </p:sp>
      <p:sp>
        <p:nvSpPr>
          <p:cNvPr id="32" name="Надпись 37">
            <a:extLst>
              <a:ext uri="{FF2B5EF4-FFF2-40B4-BE49-F238E27FC236}">
                <a16:creationId xmlns:a16="http://schemas.microsoft.com/office/drawing/2014/main" id="{A65402DF-3D1F-4581-AD70-6CF204313FFA}"/>
              </a:ext>
            </a:extLst>
          </p:cNvPr>
          <p:cNvSpPr txBox="1"/>
          <p:nvPr/>
        </p:nvSpPr>
        <p:spPr>
          <a:xfrm>
            <a:off x="373258" y="4544528"/>
            <a:ext cx="1452491" cy="7207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C572A759-6A51-4108-AA02-DFA0A04FC94B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kumimoji="0" lang="ru-RU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Космическая съемка</a:t>
            </a:r>
          </a:p>
        </p:txBody>
      </p:sp>
      <p:sp>
        <p:nvSpPr>
          <p:cNvPr id="33" name="Надпись 41">
            <a:extLst>
              <a:ext uri="{FF2B5EF4-FFF2-40B4-BE49-F238E27FC236}">
                <a16:creationId xmlns:a16="http://schemas.microsoft.com/office/drawing/2014/main" id="{690B5D15-EF24-481B-91D8-17D51C774758}"/>
              </a:ext>
            </a:extLst>
          </p:cNvPr>
          <p:cNvSpPr txBox="1"/>
          <p:nvPr/>
        </p:nvSpPr>
        <p:spPr>
          <a:xfrm>
            <a:off x="658775" y="5140612"/>
            <a:ext cx="1536915" cy="84575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C572A759-6A51-4108-AA02-DFA0A04FC94B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kumimoji="0" lang="ru-RU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Оценка</a:t>
            </a:r>
            <a:r>
              <a:rPr kumimoji="0" lang="en-US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 </a:t>
            </a:r>
            <a:r>
              <a:rPr kumimoji="0" lang="ru-RU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по пилотному</a:t>
            </a:r>
            <a:r>
              <a:rPr kumimoji="0" lang="en-US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 </a:t>
            </a:r>
            <a:r>
              <a:rPr kumimoji="0" lang="ru-RU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заданию</a:t>
            </a:r>
          </a:p>
        </p:txBody>
      </p:sp>
      <p:sp>
        <p:nvSpPr>
          <p:cNvPr id="34" name="Надпись 196800">
            <a:extLst>
              <a:ext uri="{FF2B5EF4-FFF2-40B4-BE49-F238E27FC236}">
                <a16:creationId xmlns:a16="http://schemas.microsoft.com/office/drawing/2014/main" id="{77BCD967-1B21-4FD1-8612-A45B525A655F}"/>
              </a:ext>
            </a:extLst>
          </p:cNvPr>
          <p:cNvSpPr txBox="1"/>
          <p:nvPr/>
        </p:nvSpPr>
        <p:spPr>
          <a:xfrm>
            <a:off x="1887032" y="5585626"/>
            <a:ext cx="1885311" cy="83641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C572A759-6A51-4108-AA02-DFA0A04FC94B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kumimoji="0" lang="ru-RU" altLang="ru-RU" sz="1400" dirty="0">
                <a:solidFill>
                  <a:srgbClr val="000000"/>
                </a:solidFill>
                <a:latin typeface="+mn-lt"/>
                <a:ea typeface="MS Mincho" pitchFamily="49" charset="-128"/>
              </a:rPr>
              <a:t>Детализация и картирование загрязнения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AAE9361-1F1B-450C-B1AC-DB8A75AFAE6E}"/>
              </a:ext>
            </a:extLst>
          </p:cNvPr>
          <p:cNvCxnSpPr>
            <a:cxnSpLocks/>
          </p:cNvCxnSpPr>
          <p:nvPr/>
        </p:nvCxnSpPr>
        <p:spPr>
          <a:xfrm flipV="1">
            <a:off x="1823676" y="4671632"/>
            <a:ext cx="2050246" cy="87179"/>
          </a:xfrm>
          <a:prstGeom prst="line">
            <a:avLst/>
          </a:prstGeom>
          <a:ln w="9525" cmpd="sng">
            <a:solidFill>
              <a:srgbClr val="C00000"/>
            </a:solidFill>
            <a:tailEnd type="stealth" w="med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5B42572-B400-4164-914D-A4340EE18B43}"/>
              </a:ext>
            </a:extLst>
          </p:cNvPr>
          <p:cNvCxnSpPr>
            <a:cxnSpLocks/>
          </p:cNvCxnSpPr>
          <p:nvPr/>
        </p:nvCxnSpPr>
        <p:spPr>
          <a:xfrm flipV="1">
            <a:off x="2195690" y="4923947"/>
            <a:ext cx="2315990" cy="268341"/>
          </a:xfrm>
          <a:prstGeom prst="line">
            <a:avLst/>
          </a:prstGeom>
          <a:ln w="9525" cmpd="sng">
            <a:solidFill>
              <a:srgbClr val="C0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1C06E2E-3A12-4C78-8F7F-2D61ECD65317}"/>
              </a:ext>
            </a:extLst>
          </p:cNvPr>
          <p:cNvCxnSpPr>
            <a:cxnSpLocks/>
          </p:cNvCxnSpPr>
          <p:nvPr/>
        </p:nvCxnSpPr>
        <p:spPr>
          <a:xfrm flipV="1">
            <a:off x="3778779" y="5079442"/>
            <a:ext cx="1552385" cy="545107"/>
          </a:xfrm>
          <a:prstGeom prst="line">
            <a:avLst/>
          </a:prstGeom>
          <a:ln w="9525" cmpd="sng">
            <a:solidFill>
              <a:srgbClr val="C0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7">
            <a:extLst>
              <a:ext uri="{FF2B5EF4-FFF2-40B4-BE49-F238E27FC236}">
                <a16:creationId xmlns:a16="http://schemas.microsoft.com/office/drawing/2014/main" id="{074DEDDF-4AFA-4244-A66F-980B7E5F8A4B}"/>
              </a:ext>
            </a:extLst>
          </p:cNvPr>
          <p:cNvSpPr txBox="1">
            <a:spLocks/>
          </p:cNvSpPr>
          <p:nvPr/>
        </p:nvSpPr>
        <p:spPr bwMode="auto">
          <a:xfrm>
            <a:off x="7294201" y="6073261"/>
            <a:ext cx="19780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0" latin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200"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1pPr>
            <a:lvl2pPr marL="742950" indent="-285750" algn="l" defTabSz="457200" rtl="0" eaLnBrk="0" latin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2pPr>
            <a:lvl3pPr marL="1143000" indent="-228600" algn="l" defTabSz="457200" rtl="0" eaLnBrk="0" latin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3pPr>
            <a:lvl4pPr marL="1600200" indent="-228600" algn="l" defTabSz="457200" rtl="0" eaLnBrk="0" latin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4pPr>
            <a:lvl5pPr marL="2057400" indent="-228600" algn="l" defTabSz="457200" rtl="0" eaLnBrk="0" latin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5pPr>
            <a:lvl6pPr marL="25146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6pPr>
            <a:lvl7pPr marL="29718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7pPr>
            <a:lvl8pPr marL="34290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8pPr>
            <a:lvl9pPr marL="38862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6457569-B72A-42DD-8BEA-D3DEEB1286F4}" type="slidenum">
              <a:rPr kumimoji="0" lang="ru-RU" altLang="ru-RU" sz="1000" smtClean="0">
                <a:solidFill>
                  <a:srgbClr val="898989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kumimoji="0" lang="ru-RU" altLang="ru-RU" sz="1000">
              <a:solidFill>
                <a:srgbClr val="898989"/>
              </a:solidFill>
            </a:endParaRPr>
          </a:p>
        </p:txBody>
      </p:sp>
      <p:sp>
        <p:nvSpPr>
          <p:cNvPr id="39" name="Правая фигурная скобка 38">
            <a:extLst>
              <a:ext uri="{FF2B5EF4-FFF2-40B4-BE49-F238E27FC236}">
                <a16:creationId xmlns:a16="http://schemas.microsoft.com/office/drawing/2014/main" id="{0E7A8729-C075-48E0-ACB2-01BA8BC44ADB}"/>
              </a:ext>
            </a:extLst>
          </p:cNvPr>
          <p:cNvSpPr/>
          <p:nvPr/>
        </p:nvSpPr>
        <p:spPr>
          <a:xfrm>
            <a:off x="7322965" y="2328421"/>
            <a:ext cx="372203" cy="4183492"/>
          </a:xfrm>
          <a:prstGeom prst="rightBrace">
            <a:avLst/>
          </a:prstGeom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1EE5C-4508-497C-9A31-1511C85D70B1}"/>
              </a:ext>
            </a:extLst>
          </p:cNvPr>
          <p:cNvSpPr/>
          <p:nvPr/>
        </p:nvSpPr>
        <p:spPr>
          <a:xfrm>
            <a:off x="9112558" y="4175067"/>
            <a:ext cx="1993969" cy="56853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Цифровые электронные карты</a:t>
            </a: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71D62545-D123-4D7E-B61B-EE78CEB7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9272" y="5373316"/>
            <a:ext cx="823392" cy="777439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790FBAE-0D19-42F6-BA6E-5033CF7BF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22" t="2395" r="3385" b="3880"/>
          <a:stretch/>
        </p:blipFill>
        <p:spPr>
          <a:xfrm rot="336801">
            <a:off x="9029440" y="5875564"/>
            <a:ext cx="823394" cy="793986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C89378-FFFF-4CFE-81AB-F8672F15E6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87" t="5044" r="3204" b="4011"/>
          <a:stretch/>
        </p:blipFill>
        <p:spPr>
          <a:xfrm rot="21266069">
            <a:off x="9029038" y="4887894"/>
            <a:ext cx="821019" cy="791697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Правая фигурная скобка 43">
            <a:extLst>
              <a:ext uri="{FF2B5EF4-FFF2-40B4-BE49-F238E27FC236}">
                <a16:creationId xmlns:a16="http://schemas.microsoft.com/office/drawing/2014/main" id="{DBD8F40A-68B2-4CF0-8DC2-DA4C1AFF35A4}"/>
              </a:ext>
            </a:extLst>
          </p:cNvPr>
          <p:cNvSpPr/>
          <p:nvPr/>
        </p:nvSpPr>
        <p:spPr>
          <a:xfrm>
            <a:off x="10109543" y="5058117"/>
            <a:ext cx="137592" cy="1523554"/>
          </a:xfrm>
          <a:prstGeom prst="rightBrace">
            <a:avLst/>
          </a:prstGeom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417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ekolog6">
            <a:extLst>
              <a:ext uri="{FF2B5EF4-FFF2-40B4-BE49-F238E27FC236}">
                <a16:creationId xmlns:a16="http://schemas.microsoft.com/office/drawing/2014/main" id="{C834EE0D-1338-4453-9926-04328818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927101"/>
            <a:ext cx="38100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9">
            <a:extLst>
              <a:ext uri="{FF2B5EF4-FFF2-40B4-BE49-F238E27FC236}">
                <a16:creationId xmlns:a16="http://schemas.microsoft.com/office/drawing/2014/main" id="{42C3107C-69FA-4DAF-9D9E-63D3FAD88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2205038"/>
            <a:ext cx="7620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4" name="AutoShape 10">
            <a:extLst>
              <a:ext uri="{FF2B5EF4-FFF2-40B4-BE49-F238E27FC236}">
                <a16:creationId xmlns:a16="http://schemas.microsoft.com/office/drawing/2014/main" id="{ECFE4E1F-1741-4C19-87B5-2D8FBFE9E6B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00300" y="3662363"/>
            <a:ext cx="228600" cy="3048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5" name="AutoShape 11">
            <a:extLst>
              <a:ext uri="{FF2B5EF4-FFF2-40B4-BE49-F238E27FC236}">
                <a16:creationId xmlns:a16="http://schemas.microsoft.com/office/drawing/2014/main" id="{D3A0AA04-DB12-4805-A9FB-EC0B39A3BA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43400" y="3657600"/>
            <a:ext cx="228600" cy="32385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753B93C3-73E7-4B25-B7E5-7D44ED107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3963144"/>
            <a:ext cx="1729680" cy="762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20000"/>
                </a:schemeClr>
              </a:gs>
              <a:gs pos="52000">
                <a:srgbClr val="FFFFFF">
                  <a:alpha val="24000"/>
                </a:srgbClr>
              </a:gs>
              <a:gs pos="76000">
                <a:srgbClr val="FFFF00">
                  <a:alpha val="8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Arial"/>
                <a:cs typeface="Arial"/>
              </a:rPr>
              <a:t>Идентификация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Arial"/>
                <a:cs typeface="Arial"/>
              </a:rPr>
              <a:t>загрязнений</a:t>
            </a: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CA29F23B-0523-4D27-8832-0C377C737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820" y="3954512"/>
            <a:ext cx="1447800" cy="762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20000"/>
                </a:schemeClr>
              </a:gs>
              <a:gs pos="52000">
                <a:srgbClr val="FFFFFF">
                  <a:alpha val="24000"/>
                </a:srgbClr>
              </a:gs>
              <a:gs pos="76000">
                <a:srgbClr val="FFFF00">
                  <a:alpha val="8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Arial"/>
                <a:cs typeface="Arial"/>
              </a:rPr>
              <a:t>Владельцы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Arial"/>
                <a:cs typeface="Arial"/>
              </a:rPr>
              <a:t>отходов</a:t>
            </a: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6D82F8AD-D1D6-4F49-8041-A6A2A85C4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3556248"/>
            <a:ext cx="4069554" cy="3048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20000"/>
                </a:schemeClr>
              </a:gs>
              <a:gs pos="52000">
                <a:srgbClr val="FFFFFF">
                  <a:alpha val="24000"/>
                </a:srgbClr>
              </a:gs>
              <a:gs pos="76000">
                <a:srgbClr val="FFFF00">
                  <a:alpha val="8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Arial"/>
                <a:cs typeface="Arial"/>
              </a:rPr>
              <a:t>Мониторинг </a:t>
            </a:r>
            <a:r>
              <a:rPr lang="en-US" sz="1600" b="1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lang="ru-RU" sz="1600" b="1" dirty="0">
                <a:solidFill>
                  <a:srgbClr val="404040"/>
                </a:solidFill>
                <a:latin typeface="Arial"/>
                <a:cs typeface="Arial"/>
              </a:rPr>
              <a:t> инвентаризация</a:t>
            </a:r>
          </a:p>
        </p:txBody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id="{B2D104C0-8282-41A7-8A1D-8377632D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356992"/>
            <a:ext cx="2743200" cy="30060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20000"/>
                </a:schemeClr>
              </a:gs>
              <a:gs pos="52000">
                <a:srgbClr val="FFFFFF">
                  <a:alpha val="24000"/>
                </a:srgbClr>
              </a:gs>
              <a:gs pos="76000">
                <a:srgbClr val="FFFF00">
                  <a:alpha val="8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Arial"/>
                <a:cs typeface="Arial"/>
              </a:rPr>
              <a:t>ГИС</a:t>
            </a:r>
          </a:p>
        </p:txBody>
      </p:sp>
      <p:sp>
        <p:nvSpPr>
          <p:cNvPr id="10258" name="Rectangle 19">
            <a:extLst>
              <a:ext uri="{FF2B5EF4-FFF2-40B4-BE49-F238E27FC236}">
                <a16:creationId xmlns:a16="http://schemas.microsoft.com/office/drawing/2014/main" id="{375AAFC1-868C-4339-BF31-C1D0E4E38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4365626"/>
            <a:ext cx="4103687" cy="1273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404040"/>
                </a:solidFill>
                <a:latin typeface="Arial" panose="020B0604020202020204" pitchFamily="34" charset="0"/>
              </a:rPr>
              <a:t>Принятие решения 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404040"/>
                </a:solidFill>
                <a:latin typeface="Arial" panose="020B0604020202020204" pitchFamily="34" charset="0"/>
              </a:rPr>
              <a:t>ликвидации загрязнения</a:t>
            </a: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r>
              <a:rPr lang="ru-RU" altLang="ru-RU" sz="1600" i="1" dirty="0">
                <a:solidFill>
                  <a:srgbClr val="404040"/>
                </a:solidFill>
                <a:latin typeface="Arial" panose="020B0604020202020204" pitchFamily="34" charset="0"/>
              </a:rPr>
              <a:t>Техника и технология извлечения</a:t>
            </a: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r>
              <a:rPr lang="ru-RU" altLang="ru-RU" sz="1600" dirty="0">
                <a:solidFill>
                  <a:srgbClr val="40404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i="1" dirty="0">
                <a:solidFill>
                  <a:srgbClr val="404040"/>
                </a:solidFill>
                <a:latin typeface="Arial" panose="020B0604020202020204" pitchFamily="34" charset="0"/>
              </a:rPr>
              <a:t>Классификация отходов</a:t>
            </a: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r>
              <a:rPr lang="ru-RU" altLang="ru-RU" sz="1600" i="1" dirty="0">
                <a:solidFill>
                  <a:srgbClr val="404040"/>
                </a:solidFill>
                <a:latin typeface="Arial" panose="020B0604020202020204" pitchFamily="34" charset="0"/>
              </a:rPr>
              <a:t>Утилизация и обезвреживание отходов </a:t>
            </a:r>
          </a:p>
        </p:txBody>
      </p:sp>
      <p:pic>
        <p:nvPicPr>
          <p:cNvPr id="10259" name="Picture 21" descr="2-ano">
            <a:extLst>
              <a:ext uri="{FF2B5EF4-FFF2-40B4-BE49-F238E27FC236}">
                <a16:creationId xmlns:a16="http://schemas.microsoft.com/office/drawing/2014/main" id="{DF604ED7-F713-4AF8-B97B-E79F5018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9283"/>
          <a:stretch>
            <a:fillRect/>
          </a:stretch>
        </p:blipFill>
        <p:spPr bwMode="auto">
          <a:xfrm>
            <a:off x="6456363" y="5683250"/>
            <a:ext cx="19050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0" name="AutoShape 22">
            <a:extLst>
              <a:ext uri="{FF2B5EF4-FFF2-40B4-BE49-F238E27FC236}">
                <a16:creationId xmlns:a16="http://schemas.microsoft.com/office/drawing/2014/main" id="{4919A42F-E3AC-4236-B26E-9B38B3C35FA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880100" y="5157788"/>
            <a:ext cx="4572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2BD42B49-83EA-47F6-B5A1-D33C15A54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184" y="6205489"/>
            <a:ext cx="2788096" cy="6096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20000"/>
                </a:schemeClr>
              </a:gs>
              <a:gs pos="52000">
                <a:srgbClr val="FFFFFF">
                  <a:alpha val="24000"/>
                </a:srgbClr>
              </a:gs>
              <a:gs pos="76000">
                <a:srgbClr val="FFFF00">
                  <a:alpha val="8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Arial"/>
                <a:cs typeface="Arial"/>
              </a:rPr>
              <a:t>Обоснование инвестиций</a:t>
            </a:r>
          </a:p>
        </p:txBody>
      </p:sp>
      <p:sp>
        <p:nvSpPr>
          <p:cNvPr id="10264" name="AutoShape 25">
            <a:extLst>
              <a:ext uri="{FF2B5EF4-FFF2-40B4-BE49-F238E27FC236}">
                <a16:creationId xmlns:a16="http://schemas.microsoft.com/office/drawing/2014/main" id="{82489B1B-C56C-46E8-AE9C-18B86B81501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287713" y="5157788"/>
            <a:ext cx="4572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A3E09FF6-A33B-41C0-950F-84741A50F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4941168"/>
            <a:ext cx="1447800" cy="85916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20000"/>
                </a:schemeClr>
              </a:gs>
              <a:gs pos="52000">
                <a:srgbClr val="FFFFFF">
                  <a:alpha val="24000"/>
                </a:srgbClr>
              </a:gs>
              <a:gs pos="76000">
                <a:srgbClr val="FFFF00">
                  <a:alpha val="8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Arial"/>
                <a:cs typeface="Arial"/>
              </a:rPr>
              <a:t>Реализация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Arial"/>
                <a:cs typeface="Arial"/>
              </a:rPr>
              <a:t> проекта</a:t>
            </a:r>
          </a:p>
        </p:txBody>
      </p:sp>
      <p:sp>
        <p:nvSpPr>
          <p:cNvPr id="10268" name="AutoShape 22">
            <a:extLst>
              <a:ext uri="{FF2B5EF4-FFF2-40B4-BE49-F238E27FC236}">
                <a16:creationId xmlns:a16="http://schemas.microsoft.com/office/drawing/2014/main" id="{12326DCB-2C42-4FB2-A821-5AE99929488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12125" y="3860800"/>
            <a:ext cx="4572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0269" name="Рисунок 4" descr="C:\Users\Женя\Desktop\рисунок 13\Рисунок-13.jpg">
            <a:extLst>
              <a:ext uri="{FF2B5EF4-FFF2-40B4-BE49-F238E27FC236}">
                <a16:creationId xmlns:a16="http://schemas.microsoft.com/office/drawing/2014/main" id="{EB31571B-8A80-4E95-AB95-CDF255B0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80" y="975213"/>
            <a:ext cx="2633663" cy="23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2" descr="http://www.navidu.com/group_content_1_389/avatars/p_106027.9016987.nv.jpg">
            <a:extLst>
              <a:ext uri="{FF2B5EF4-FFF2-40B4-BE49-F238E27FC236}">
                <a16:creationId xmlns:a16="http://schemas.microsoft.com/office/drawing/2014/main" id="{F25C929B-5209-4FB7-8035-A187ED23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4" y="4724400"/>
            <a:ext cx="1493837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2" name="Рисунок 22">
            <a:extLst>
              <a:ext uri="{FF2B5EF4-FFF2-40B4-BE49-F238E27FC236}">
                <a16:creationId xmlns:a16="http://schemas.microsoft.com/office/drawing/2014/main" id="{0DAF6AB2-17D4-4413-B677-997FA2A9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29361" r="25336" b="13676"/>
          <a:stretch>
            <a:fillRect/>
          </a:stretch>
        </p:blipFill>
        <p:spPr bwMode="auto">
          <a:xfrm>
            <a:off x="8491539" y="5683251"/>
            <a:ext cx="2193925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EF60582-A154-4E80-A90D-F019122B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B45D562-C854-4636-894F-5A48D86FBD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D928EA9C-A24E-4030-A9AD-DAD2E32F624C}"/>
              </a:ext>
            </a:extLst>
          </p:cNvPr>
          <p:cNvSpPr txBox="1">
            <a:spLocks/>
          </p:cNvSpPr>
          <p:nvPr/>
        </p:nvSpPr>
        <p:spPr>
          <a:xfrm>
            <a:off x="1613907" y="1857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МОНИТОРИНГ ОКРУЖАЮЩЕЙ СРЕДЫ. ЭНЕРГЕТИЧЕСКИЙ И ЭКОЛОГИЧЕСКИЦЙ КОНТРОЛЬ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E205415-2E1D-464A-9807-1A27DDB32E6A}"/>
              </a:ext>
            </a:extLst>
          </p:cNvPr>
          <p:cNvCxnSpPr/>
          <p:nvPr/>
        </p:nvCxnSpPr>
        <p:spPr>
          <a:xfrm>
            <a:off x="2569583" y="810033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6CB2B31-E6C5-4648-A700-1A28A2E8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B73728-BB2B-407F-929E-EFE57B9BC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576" y="2339356"/>
            <a:ext cx="9210990" cy="4266581"/>
          </a:xfrm>
        </p:spPr>
        <p:txBody>
          <a:bodyPr>
            <a:normAutofit/>
          </a:bodyPr>
          <a:lstStyle/>
          <a:p>
            <a:pPr algn="just" fontAlgn="base">
              <a:lnSpc>
                <a:spcPct val="90000"/>
              </a:lnSpc>
              <a:defRPr/>
            </a:pPr>
            <a:r>
              <a:rPr lang="ru-RU" sz="2200" dirty="0"/>
              <a:t>Сбор и анализ имеющейся информации о деятельности промышленных объектов путем анкетирования;</a:t>
            </a:r>
          </a:p>
          <a:p>
            <a:pPr algn="just" fontAlgn="base">
              <a:lnSpc>
                <a:spcPct val="90000"/>
              </a:lnSpc>
              <a:defRPr/>
            </a:pPr>
            <a:r>
              <a:rPr lang="ru-RU" sz="2200" dirty="0"/>
              <a:t>Анализ имеющихся отчетов о проведении инженерных изысканий;</a:t>
            </a:r>
          </a:p>
          <a:p>
            <a:pPr algn="just" fontAlgn="base">
              <a:lnSpc>
                <a:spcPct val="90000"/>
              </a:lnSpc>
              <a:defRPr/>
            </a:pPr>
            <a:r>
              <a:rPr lang="ru-RU" sz="2200" dirty="0"/>
              <a:t>Запрос, интерпретация и анализ </a:t>
            </a:r>
            <a:r>
              <a:rPr lang="ru-RU" sz="2200" dirty="0" err="1"/>
              <a:t>космоснимков</a:t>
            </a:r>
            <a:r>
              <a:rPr lang="ru-RU" sz="2200" dirty="0"/>
              <a:t> обследуемой территории на предмет выявления участков загрязнения;</a:t>
            </a:r>
          </a:p>
          <a:p>
            <a:pPr algn="just" fontAlgn="base">
              <a:lnSpc>
                <a:spcPct val="90000"/>
              </a:lnSpc>
              <a:defRPr/>
            </a:pPr>
            <a:r>
              <a:rPr lang="ru-RU" sz="2200" dirty="0"/>
              <a:t>Анализ реализуемой на объектах системы производственного экологического контроля;</a:t>
            </a:r>
          </a:p>
          <a:p>
            <a:pPr algn="just" fontAlgn="base">
              <a:lnSpc>
                <a:spcPct val="90000"/>
              </a:lnSpc>
              <a:defRPr/>
            </a:pPr>
            <a:r>
              <a:rPr lang="ru-RU" sz="2200" dirty="0"/>
              <a:t>Комплексный ретроспективный анализ по всем направлениям.</a:t>
            </a:r>
          </a:p>
          <a:p>
            <a:endParaRPr lang="ru-RU" sz="2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F9A6FF-CADB-45E8-8720-F0F8B7ADE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7443F0-9A6B-4F30-9B08-2B40676C4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71C8B05-E2E1-4B2B-A717-29C7AC182837}"/>
              </a:ext>
            </a:extLst>
          </p:cNvPr>
          <p:cNvSpPr txBox="1">
            <a:spLocks/>
          </p:cNvSpPr>
          <p:nvPr/>
        </p:nvSpPr>
        <p:spPr>
          <a:xfrm>
            <a:off x="1975577" y="190927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СБОР ИСХОДНЫХ ДАННЫХ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DFB673A-B10C-43CF-8ECB-32A2CFA157D8}"/>
              </a:ext>
            </a:extLst>
          </p:cNvPr>
          <p:cNvCxnSpPr/>
          <p:nvPr/>
        </p:nvCxnSpPr>
        <p:spPr>
          <a:xfrm>
            <a:off x="2569583" y="810033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1">
            <a:extLst>
              <a:ext uri="{FF2B5EF4-FFF2-40B4-BE49-F238E27FC236}">
                <a16:creationId xmlns:a16="http://schemas.microsoft.com/office/drawing/2014/main" id="{531AF122-E675-42DE-ABC2-DE466BEE5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634" y="930026"/>
            <a:ext cx="8781571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defRPr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Сбор исходных сведений для разработки комплекса организационно-технических мероприятий направленных на повышение эффективности природоохранной деятельности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4B9732-6B30-4B5C-B59F-CAEF89D9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52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70917E-210C-4007-AB5F-1E743FDD96A9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0D432BF-8FC2-461B-86E9-DF0C6130C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402BCE-0F31-43BC-BA37-99D8BA92F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BE540B3-CCEE-471C-AD29-40545F46FE71}"/>
              </a:ext>
            </a:extLst>
          </p:cNvPr>
          <p:cNvSpPr txBox="1">
            <a:spLocks/>
          </p:cNvSpPr>
          <p:nvPr/>
        </p:nvSpPr>
        <p:spPr>
          <a:xfrm>
            <a:off x="1719009" y="3810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ИНЖЕНЕРНЫЕ ИЗЫСКАНИЯ. </a:t>
            </a:r>
          </a:p>
          <a:p>
            <a:pPr algn="ctr"/>
            <a:r>
              <a:rPr lang="ru-RU" sz="2400" dirty="0"/>
              <a:t>РЕТРОСПЕКТИВНЫЙ АНАЛИЗ КОСМОСНИМКОВ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4C404E8-FB03-4F67-9EF6-5428DA962724}"/>
              </a:ext>
            </a:extLst>
          </p:cNvPr>
          <p:cNvCxnSpPr/>
          <p:nvPr/>
        </p:nvCxnSpPr>
        <p:spPr>
          <a:xfrm>
            <a:off x="2569583" y="877116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A053FA-858E-4A0C-A093-581E0A85F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614" y="1949541"/>
            <a:ext cx="2374103" cy="157257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4F7B08-5545-4418-9C7F-6C76BC859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51" y="1949542"/>
            <a:ext cx="2453764" cy="159418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EB99892-1123-415A-B5EB-023D042A8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49" y="1949540"/>
            <a:ext cx="2518154" cy="157257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10E01A-FCB4-4DB0-BF0D-6982DA0E9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37" y="1949540"/>
            <a:ext cx="2420503" cy="157257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9804BD5-29AB-4C9C-8217-2BC5DBC5AC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33" y="3948323"/>
            <a:ext cx="2374103" cy="157257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3F38F68-5741-498A-81BB-3B562AF756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69" y="3957481"/>
            <a:ext cx="2453764" cy="156341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AE4405A-67A0-47B9-98B6-C7377974C0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66" y="3957481"/>
            <a:ext cx="2518154" cy="157257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81B6668-F1AA-42BE-8DF8-784DD306D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656" y="3957481"/>
            <a:ext cx="2420503" cy="1563414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47A188FA-85D3-4C9F-8812-C5FF80D28B47}"/>
              </a:ext>
            </a:extLst>
          </p:cNvPr>
          <p:cNvSpPr/>
          <p:nvPr/>
        </p:nvSpPr>
        <p:spPr>
          <a:xfrm>
            <a:off x="3569384" y="2546607"/>
            <a:ext cx="357801" cy="400050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4E5431DF-07DF-49C6-955D-C07527CEDE7A}"/>
              </a:ext>
            </a:extLst>
          </p:cNvPr>
          <p:cNvSpPr/>
          <p:nvPr/>
        </p:nvSpPr>
        <p:spPr>
          <a:xfrm>
            <a:off x="8791752" y="4534584"/>
            <a:ext cx="357801" cy="400050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право 31">
            <a:extLst>
              <a:ext uri="{FF2B5EF4-FFF2-40B4-BE49-F238E27FC236}">
                <a16:creationId xmlns:a16="http://schemas.microsoft.com/office/drawing/2014/main" id="{2FDD093C-0FF3-46C4-A672-3A2AA2DD018C}"/>
              </a:ext>
            </a:extLst>
          </p:cNvPr>
          <p:cNvSpPr/>
          <p:nvPr/>
        </p:nvSpPr>
        <p:spPr>
          <a:xfrm>
            <a:off x="8791755" y="2535801"/>
            <a:ext cx="357801" cy="400050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AABF5EC4-9CE3-4140-9B32-A1CCC654804A}"/>
              </a:ext>
            </a:extLst>
          </p:cNvPr>
          <p:cNvSpPr/>
          <p:nvPr/>
        </p:nvSpPr>
        <p:spPr>
          <a:xfrm>
            <a:off x="6158464" y="4544337"/>
            <a:ext cx="357801" cy="400050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A03293EE-B56A-41C4-8A36-24E7CAC7C31F}"/>
              </a:ext>
            </a:extLst>
          </p:cNvPr>
          <p:cNvSpPr/>
          <p:nvPr/>
        </p:nvSpPr>
        <p:spPr>
          <a:xfrm>
            <a:off x="3569384" y="4554547"/>
            <a:ext cx="357801" cy="400050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C970F750-B6A9-4732-A572-B5A273233F1A}"/>
              </a:ext>
            </a:extLst>
          </p:cNvPr>
          <p:cNvSpPr/>
          <p:nvPr/>
        </p:nvSpPr>
        <p:spPr>
          <a:xfrm>
            <a:off x="6158465" y="2546607"/>
            <a:ext cx="357801" cy="400050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38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6878" r="3666" b="6700"/>
          <a:stretch/>
        </p:blipFill>
        <p:spPr bwMode="auto">
          <a:xfrm>
            <a:off x="7115911" y="2492897"/>
            <a:ext cx="3276307" cy="211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70917E-210C-4007-AB5F-1E743FDD96A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6925" r="3769" b="5012"/>
          <a:stretch/>
        </p:blipFill>
        <p:spPr bwMode="auto">
          <a:xfrm>
            <a:off x="4389963" y="1700809"/>
            <a:ext cx="3276307" cy="211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7571" r="6835" b="8101"/>
          <a:stretch/>
        </p:blipFill>
        <p:spPr bwMode="auto">
          <a:xfrm>
            <a:off x="1676400" y="880042"/>
            <a:ext cx="3211902" cy="211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813167" y="880041"/>
            <a:ext cx="2016223" cy="55849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Идентификация источников загрязнения в почвах</a:t>
            </a:r>
          </a:p>
        </p:txBody>
      </p:sp>
      <p:cxnSp>
        <p:nvCxnSpPr>
          <p:cNvPr id="11" name="Прямая со стрелкой 10"/>
          <p:cNvCxnSpPr>
            <a:stCxn id="7" idx="1"/>
          </p:cNvCxnSpPr>
          <p:nvPr/>
        </p:nvCxnSpPr>
        <p:spPr>
          <a:xfrm flipH="1">
            <a:off x="4888302" y="1159290"/>
            <a:ext cx="2924864" cy="397502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392144" y="1438540"/>
            <a:ext cx="421022" cy="262269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2"/>
          </p:cNvCxnSpPr>
          <p:nvPr/>
        </p:nvCxnSpPr>
        <p:spPr>
          <a:xfrm flipH="1">
            <a:off x="8328248" y="1438540"/>
            <a:ext cx="493030" cy="105435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28078" r="28232" b="16610"/>
          <a:stretch/>
        </p:blipFill>
        <p:spPr bwMode="auto">
          <a:xfrm>
            <a:off x="1991544" y="4005065"/>
            <a:ext cx="3115138" cy="170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28888" r="29021" b="8662"/>
          <a:stretch/>
        </p:blipFill>
        <p:spPr bwMode="auto">
          <a:xfrm>
            <a:off x="4888302" y="4758105"/>
            <a:ext cx="2408956" cy="138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31709" r="27134" b="24683"/>
          <a:stretch/>
        </p:blipFill>
        <p:spPr bwMode="auto">
          <a:xfrm>
            <a:off x="7138035" y="5416392"/>
            <a:ext cx="2691355" cy="120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19536" y="6018970"/>
            <a:ext cx="2160240" cy="60257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Arial" pitchFamily="34" charset="0"/>
                <a:cs typeface="Arial" pitchFamily="34" charset="0"/>
              </a:rPr>
              <a:t>Картирование и профилирование глубинных загрязнений</a:t>
            </a:r>
          </a:p>
        </p:txBody>
      </p:sp>
      <p:cxnSp>
        <p:nvCxnSpPr>
          <p:cNvPr id="18" name="Прямая со стрелкой 17"/>
          <p:cNvCxnSpPr>
            <a:stCxn id="16" idx="0"/>
          </p:cNvCxnSpPr>
          <p:nvPr/>
        </p:nvCxnSpPr>
        <p:spPr>
          <a:xfrm flipV="1">
            <a:off x="2999656" y="5712784"/>
            <a:ext cx="144016" cy="306187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079776" y="5865876"/>
            <a:ext cx="808526" cy="153094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6" idx="3"/>
          </p:cNvCxnSpPr>
          <p:nvPr/>
        </p:nvCxnSpPr>
        <p:spPr>
          <a:xfrm>
            <a:off x="4079776" y="6320259"/>
            <a:ext cx="3036134" cy="0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E0555E0B-4980-46B9-9D32-219754BCC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EB2046-337F-42B0-9CEF-EA7ADBA615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EA11E33C-4C87-47C1-8BC0-22F65EC8B2A5}"/>
              </a:ext>
            </a:extLst>
          </p:cNvPr>
          <p:cNvSpPr txBox="1">
            <a:spLocks/>
          </p:cNvSpPr>
          <p:nvPr/>
        </p:nvSpPr>
        <p:spPr>
          <a:xfrm>
            <a:off x="1719009" y="1905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ИНЖЕНЕРНЫЕ ИЗЫСКАНИЯ.</a:t>
            </a:r>
          </a:p>
          <a:p>
            <a:pPr algn="ctr"/>
            <a:r>
              <a:rPr lang="ru-RU" sz="2400" dirty="0"/>
              <a:t>ГАЗОХИМИЧЕСКИЕ И ГЕОФИЗИЧЕСКИЕ ИССЛЕДОВАНИЯ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6153272-3AFB-4F45-AD8D-68EC6534BA8A}"/>
              </a:ext>
            </a:extLst>
          </p:cNvPr>
          <p:cNvCxnSpPr/>
          <p:nvPr/>
        </p:nvCxnSpPr>
        <p:spPr>
          <a:xfrm>
            <a:off x="2569583" y="839016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039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974432"/>
            <a:ext cx="8229600" cy="576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Аэрокосмическая съемка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с использованием различных фильтров.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Газогеохимические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исследования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(анализ почвенного воздуха на содержание углеводородных газов и CO</a:t>
            </a:r>
            <a:r>
              <a:rPr lang="ru-RU" sz="16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Геофизические  исследования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: 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электрозондирование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сейсмозондирование,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георадиолокация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частотное зондирование.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Буровые работы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: бурение разведочных и наблюдательных скважин, отбор проб грунта и подземных вод.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Маршрутные обследования береговой линии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р. Волги и р.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Левинки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резистивиметрия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 термометрия в прибрежной части, отбор проб воды, оценка токсичности вод, гидробиологические изыскания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-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Лабораторные исследования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: определение физических свойств грунтов и нефтепродуктов, комплексный химический анализ.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FontTx/>
              <a:buChar char="-"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72" y="4293096"/>
            <a:ext cx="2115538" cy="158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65" y="4293097"/>
            <a:ext cx="2120236" cy="159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Сергей\Desktop\УДЭ\Июнь\Фото\DSC_03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r="23078"/>
          <a:stretch/>
        </p:blipFill>
        <p:spPr bwMode="auto">
          <a:xfrm rot="5400000">
            <a:off x="6996097" y="4257096"/>
            <a:ext cx="1584183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FB26F76-255C-4CAC-AEB0-A3E344AB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7FAC6A-2922-4CB7-B871-43DBBBCE70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EA6CBCC-1D73-4017-B800-062330645694}"/>
              </a:ext>
            </a:extLst>
          </p:cNvPr>
          <p:cNvSpPr txBox="1">
            <a:spLocks/>
          </p:cNvSpPr>
          <p:nvPr/>
        </p:nvSpPr>
        <p:spPr>
          <a:xfrm>
            <a:off x="1719009" y="1905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ПЕРЕЧЕНЬ РАБОТ НА ЭТАПЕ ИНВЕНТАРИЗАЦИИ ЗАГРЯЗНЕНИЯ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5F489E1-20A5-4CD3-BD45-22C2C10CB60B}"/>
              </a:ext>
            </a:extLst>
          </p:cNvPr>
          <p:cNvCxnSpPr/>
          <p:nvPr/>
        </p:nvCxnSpPr>
        <p:spPr>
          <a:xfrm>
            <a:off x="2569583" y="839016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239810-E7CC-4748-8E47-5D81C33B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289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6">
            <a:extLst>
              <a:ext uri="{FF2B5EF4-FFF2-40B4-BE49-F238E27FC236}">
                <a16:creationId xmlns:a16="http://schemas.microsoft.com/office/drawing/2014/main" id="{9F698AE7-2EC3-4028-880A-522C0F6535A2}"/>
              </a:ext>
            </a:extLst>
          </p:cNvPr>
          <p:cNvSpPr/>
          <p:nvPr/>
        </p:nvSpPr>
        <p:spPr>
          <a:xfrm rot="9668798" flipH="1">
            <a:off x="990967" y="3427945"/>
            <a:ext cx="10210066" cy="3882407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92650-5BFA-4F62-A9D6-8AE36F3DD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504" y="107636"/>
            <a:ext cx="9638708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Экологическая практика при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0C620B-909F-4E9C-8305-791F0CF2C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325" y="873552"/>
            <a:ext cx="9531887" cy="245032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/>
              <a:t>Методы реализации проекта:</a:t>
            </a:r>
            <a:endParaRPr lang="ru-RU" sz="1600" dirty="0"/>
          </a:p>
          <a:p>
            <a:pPr algn="just">
              <a:spcBef>
                <a:spcPts val="0"/>
              </a:spcBef>
            </a:pPr>
            <a:r>
              <a:rPr lang="ru-RU" sz="1600" dirty="0"/>
              <a:t>проведение инженерных изысканий с использованием методов комплексирования и привлечением иностранных партнеров;</a:t>
            </a:r>
          </a:p>
          <a:p>
            <a:pPr algn="just">
              <a:spcBef>
                <a:spcPts val="0"/>
              </a:spcBef>
            </a:pPr>
            <a:r>
              <a:rPr lang="ru-RU" sz="1600" dirty="0"/>
              <a:t>прогностического моделирование, идентификация </a:t>
            </a:r>
            <a:r>
              <a:rPr lang="ru-RU" sz="1600" dirty="0" err="1"/>
              <a:t>экоаномалий</a:t>
            </a:r>
            <a:r>
              <a:rPr lang="ru-RU" sz="1600" dirty="0"/>
              <a:t> и картографирование движения </a:t>
            </a:r>
            <a:r>
              <a:rPr lang="ru-RU" sz="1600" dirty="0" err="1"/>
              <a:t>поллютантов</a:t>
            </a:r>
            <a:r>
              <a:rPr lang="ru-RU" sz="1600" dirty="0"/>
              <a:t> с четким определением геометрии и контуров;</a:t>
            </a:r>
          </a:p>
          <a:p>
            <a:pPr algn="just">
              <a:spcBef>
                <a:spcPts val="0"/>
              </a:spcBef>
            </a:pPr>
            <a:r>
              <a:rPr lang="ru-RU" sz="1600" dirty="0" err="1"/>
              <a:t>ретросценарное</a:t>
            </a:r>
            <a:r>
              <a:rPr lang="ru-RU" sz="1600" dirty="0"/>
              <a:t> прогнозирование и ситуационное моделирование воздействия на окружающую среду.</a:t>
            </a:r>
          </a:p>
          <a:p>
            <a:pPr algn="just"/>
            <a:endParaRPr lang="ru-RU" sz="1600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0328F0-DF62-42C9-856D-D11C60368FA0}"/>
              </a:ext>
            </a:extLst>
          </p:cNvPr>
          <p:cNvCxnSpPr/>
          <p:nvPr/>
        </p:nvCxnSpPr>
        <p:spPr>
          <a:xfrm>
            <a:off x="2490865" y="748081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2">
            <a:extLst>
              <a:ext uri="{FF2B5EF4-FFF2-40B4-BE49-F238E27FC236}">
                <a16:creationId xmlns:a16="http://schemas.microsoft.com/office/drawing/2014/main" id="{9A2A78BB-B3DF-4A77-A008-A210A3B7B53C}"/>
              </a:ext>
            </a:extLst>
          </p:cNvPr>
          <p:cNvSpPr txBox="1">
            <a:spLocks/>
          </p:cNvSpPr>
          <p:nvPr/>
        </p:nvSpPr>
        <p:spPr>
          <a:xfrm>
            <a:off x="1564325" y="3224122"/>
            <a:ext cx="9531887" cy="2450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/>
              <a:t>Разработка методического подхода для реализации </a:t>
            </a:r>
            <a:r>
              <a:rPr lang="ru-RU" sz="1600" b="1" dirty="0" err="1"/>
              <a:t>послепроектного</a:t>
            </a:r>
            <a:r>
              <a:rPr lang="ru-RU" sz="1600" b="1" dirty="0"/>
              <a:t> анализа:</a:t>
            </a:r>
            <a:r>
              <a:rPr lang="ru-RU" sz="1600" dirty="0"/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/>
              <a:t>проведение опытно-промышленных испытаний (ОПИ) на территории объекта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7E3265-12BB-4C09-BEF9-370AC1337649}"/>
              </a:ext>
            </a:extLst>
          </p:cNvPr>
          <p:cNvCxnSpPr/>
          <p:nvPr/>
        </p:nvCxnSpPr>
        <p:spPr>
          <a:xfrm>
            <a:off x="2490864" y="3039569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F28C1A5-B092-4CB5-A69B-56ECE64B63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09" y="4184640"/>
            <a:ext cx="2031364" cy="154241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059F765-9B96-411B-A8CD-FBC62C2D03C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9" b="16768"/>
          <a:stretch/>
        </p:blipFill>
        <p:spPr bwMode="auto">
          <a:xfrm>
            <a:off x="4045068" y="4189071"/>
            <a:ext cx="2031366" cy="154241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ADF640C-C891-4E77-A52C-0E887045021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28" y="4184640"/>
            <a:ext cx="2031365" cy="154241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8ADE4CF-EFE3-44D6-BFEB-351ABCC0400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349" y="4184641"/>
            <a:ext cx="2031364" cy="151726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84E9630-50C2-490E-9083-26773B748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5020CC4-4054-40FE-A8F0-596D92981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7B3AD5-A537-45AE-B67D-D8C55075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90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6BA8487D-7A08-4140-8D8D-17F779F8D5DC}"/>
              </a:ext>
            </a:extLst>
          </p:cNvPr>
          <p:cNvSpPr/>
          <p:nvPr/>
        </p:nvSpPr>
        <p:spPr>
          <a:xfrm>
            <a:off x="8982449" y="2509495"/>
            <a:ext cx="2589452" cy="1626599"/>
          </a:xfrm>
          <a:prstGeom prst="rect">
            <a:avLst/>
          </a:prstGeom>
          <a:solidFill>
            <a:srgbClr val="E1EED6">
              <a:alpha val="20000"/>
            </a:srgb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Эколого-экономическая оценка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425BBF-2DC3-459A-99FD-26E0428D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29C3-EEFB-4C6F-B04B-678851B9D6D9}" type="slidenum">
              <a:rPr lang="ru-RU" smtClean="0"/>
              <a:t>18</a:t>
            </a:fld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874353B-7229-4044-99EA-C28D26EADCB4}"/>
              </a:ext>
            </a:extLst>
          </p:cNvPr>
          <p:cNvCxnSpPr>
            <a:cxnSpLocks/>
          </p:cNvCxnSpPr>
          <p:nvPr/>
        </p:nvCxnSpPr>
        <p:spPr>
          <a:xfrm>
            <a:off x="8189902" y="1383030"/>
            <a:ext cx="0" cy="4533093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2120A05-47EC-4620-B773-E70E0D033015}"/>
              </a:ext>
            </a:extLst>
          </p:cNvPr>
          <p:cNvCxnSpPr>
            <a:cxnSpLocks/>
          </p:cNvCxnSpPr>
          <p:nvPr/>
        </p:nvCxnSpPr>
        <p:spPr>
          <a:xfrm>
            <a:off x="5249774" y="1358751"/>
            <a:ext cx="0" cy="4557372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755F211-2530-4D58-A6C2-28688145CC15}"/>
              </a:ext>
            </a:extLst>
          </p:cNvPr>
          <p:cNvSpPr/>
          <p:nvPr/>
        </p:nvSpPr>
        <p:spPr>
          <a:xfrm>
            <a:off x="399610" y="1342259"/>
            <a:ext cx="1913366" cy="50773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Идентификация загрязнения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9553FC-114F-4FC2-996A-6D1352DDEB90}"/>
              </a:ext>
            </a:extLst>
          </p:cNvPr>
          <p:cNvSpPr/>
          <p:nvPr/>
        </p:nvSpPr>
        <p:spPr>
          <a:xfrm>
            <a:off x="740665" y="2846885"/>
            <a:ext cx="2001744" cy="6547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Мониторинг природных и техногенных факторов воздействия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12F1C3F-2148-40D6-B1B5-AF35499CB00F}"/>
              </a:ext>
            </a:extLst>
          </p:cNvPr>
          <p:cNvSpPr/>
          <p:nvPr/>
        </p:nvSpPr>
        <p:spPr>
          <a:xfrm>
            <a:off x="744448" y="2040674"/>
            <a:ext cx="2001750" cy="6547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Мониторинг источников загрязнения окружающей среды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54435C4-64A0-4170-8943-F0E0B82546FC}"/>
              </a:ext>
            </a:extLst>
          </p:cNvPr>
          <p:cNvSpPr/>
          <p:nvPr/>
        </p:nvSpPr>
        <p:spPr>
          <a:xfrm>
            <a:off x="2995675" y="1571585"/>
            <a:ext cx="2082920" cy="6298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Дешифрирование и интерпретация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</a:rPr>
              <a:t>космоснимков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3F13CFC-3D7A-45A7-B222-F9B7FCDFCB0E}"/>
              </a:ext>
            </a:extLst>
          </p:cNvPr>
          <p:cNvSpPr/>
          <p:nvPr/>
        </p:nvSpPr>
        <p:spPr>
          <a:xfrm>
            <a:off x="2991489" y="2369259"/>
            <a:ext cx="2082919" cy="80041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bg1">
                    <a:lumMod val="50000"/>
                  </a:schemeClr>
                </a:solidFill>
              </a:rPr>
              <a:t>Георадиолокация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ВЭЗ</a:t>
            </a:r>
          </a:p>
          <a:p>
            <a:pPr algn="ctr"/>
            <a:r>
              <a:rPr lang="ru-RU" sz="1200" dirty="0" err="1">
                <a:solidFill>
                  <a:schemeClr val="bg1">
                    <a:lumMod val="50000"/>
                  </a:schemeClr>
                </a:solidFill>
              </a:rPr>
              <a:t>Газогеохимические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 исследования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51E44F2-B524-4C44-9E78-D16694514F2C}"/>
              </a:ext>
            </a:extLst>
          </p:cNvPr>
          <p:cNvSpPr/>
          <p:nvPr/>
        </p:nvSpPr>
        <p:spPr>
          <a:xfrm>
            <a:off x="2991497" y="3337455"/>
            <a:ext cx="2082897" cy="7070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Комплексный химический анализ</a:t>
            </a:r>
          </a:p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Микробиологические исследования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F1393B-1103-4AE7-B5D0-77A98CEB3BA2}"/>
              </a:ext>
            </a:extLst>
          </p:cNvPr>
          <p:cNvSpPr/>
          <p:nvPr/>
        </p:nvSpPr>
        <p:spPr>
          <a:xfrm>
            <a:off x="1097858" y="4540501"/>
            <a:ext cx="2949081" cy="7070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Идентификация основных загрязнителей: углеводороды, соли, тяжелые металлы,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</a:rPr>
              <a:t>газы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, пары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C6EF0E12-4C82-4073-B023-0DC945DB6AD8}"/>
              </a:ext>
            </a:extLst>
          </p:cNvPr>
          <p:cNvCxnSpPr>
            <a:cxnSpLocks/>
          </p:cNvCxnSpPr>
          <p:nvPr/>
        </p:nvCxnSpPr>
        <p:spPr>
          <a:xfrm>
            <a:off x="596923" y="1849993"/>
            <a:ext cx="0" cy="1319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3EE3A880-A2B1-4F1D-883E-795A806F4A42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96923" y="2368059"/>
            <a:ext cx="1475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51D37A2-A211-42E4-80C4-684D143C234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96923" y="3174270"/>
            <a:ext cx="1437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84EE42F8-A85C-42D4-97F2-B9371F746843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746198" y="2368059"/>
            <a:ext cx="1235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A100871-F432-4745-8A2D-F01A49297F1C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742409" y="3174270"/>
            <a:ext cx="1316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3C597991-A7BA-4FB6-AA0F-053A6896DCB3}"/>
              </a:ext>
            </a:extLst>
          </p:cNvPr>
          <p:cNvCxnSpPr>
            <a:cxnSpLocks/>
          </p:cNvCxnSpPr>
          <p:nvPr/>
        </p:nvCxnSpPr>
        <p:spPr>
          <a:xfrm flipV="1">
            <a:off x="2869774" y="1449732"/>
            <a:ext cx="0" cy="17199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DBC61B2A-7282-4394-ABD8-6FA442FC20F7}"/>
              </a:ext>
            </a:extLst>
          </p:cNvPr>
          <p:cNvCxnSpPr>
            <a:cxnSpLocks/>
          </p:cNvCxnSpPr>
          <p:nvPr/>
        </p:nvCxnSpPr>
        <p:spPr>
          <a:xfrm>
            <a:off x="2869774" y="1449732"/>
            <a:ext cx="116830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ECCBE71A-52DC-4667-B6AA-11AD07C0775F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4032946" y="1449732"/>
            <a:ext cx="4189" cy="121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195A7EFB-ABAE-4162-8334-13F979256C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 flipH="1">
            <a:off x="4032949" y="2201478"/>
            <a:ext cx="4186" cy="167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74432D03-1FE8-4025-A2C2-162D68E032A0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4032946" y="3169674"/>
            <a:ext cx="3" cy="167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003B493F-FF89-4F02-A216-5EDC1C5B4EBA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4032946" y="4044475"/>
            <a:ext cx="0" cy="2530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ABB24F97-86E5-4FE9-A30C-B98D7AF51A52}"/>
              </a:ext>
            </a:extLst>
          </p:cNvPr>
          <p:cNvCxnSpPr/>
          <p:nvPr/>
        </p:nvCxnSpPr>
        <p:spPr>
          <a:xfrm flipH="1">
            <a:off x="2572399" y="4299453"/>
            <a:ext cx="14605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FEDD06AC-6D5E-447F-8FD0-DE35344C04D9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2572399" y="4307571"/>
            <a:ext cx="0" cy="232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2AD4DF35-D59B-4694-AD26-2F3EDC23AB7E}"/>
              </a:ext>
            </a:extLst>
          </p:cNvPr>
          <p:cNvSpPr txBox="1"/>
          <p:nvPr/>
        </p:nvSpPr>
        <p:spPr>
          <a:xfrm>
            <a:off x="222374" y="5543178"/>
            <a:ext cx="5229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Оценка накопленного экологического ущерба, инвентаризация и картирование загрязнений</a:t>
            </a:r>
          </a:p>
        </p:txBody>
      </p:sp>
      <p:sp>
        <p:nvSpPr>
          <p:cNvPr id="86" name="Стрелка: вправо 85">
            <a:extLst>
              <a:ext uri="{FF2B5EF4-FFF2-40B4-BE49-F238E27FC236}">
                <a16:creationId xmlns:a16="http://schemas.microsoft.com/office/drawing/2014/main" id="{82DD6462-D7D3-4815-A2CD-11C153884E73}"/>
              </a:ext>
            </a:extLst>
          </p:cNvPr>
          <p:cNvSpPr/>
          <p:nvPr/>
        </p:nvSpPr>
        <p:spPr>
          <a:xfrm>
            <a:off x="5250831" y="3122507"/>
            <a:ext cx="713235" cy="83066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C0AD36AB-E344-42A9-B826-8217EFE53D4B}"/>
              </a:ext>
            </a:extLst>
          </p:cNvPr>
          <p:cNvSpPr/>
          <p:nvPr/>
        </p:nvSpPr>
        <p:spPr>
          <a:xfrm>
            <a:off x="6034819" y="2458488"/>
            <a:ext cx="2049005" cy="20279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/>
              <a:t>Выполнение </a:t>
            </a:r>
            <a:r>
              <a:rPr lang="ru-RU" sz="1200" b="1" dirty="0"/>
              <a:t>прогнозно-аналитической оценки</a:t>
            </a:r>
            <a:r>
              <a:rPr lang="ru-RU" sz="12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Прогноз миграции загрязняющих веществ;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Выявление областей воздействия на загрязненные среды.</a:t>
            </a:r>
          </a:p>
        </p:txBody>
      </p:sp>
      <p:sp>
        <p:nvSpPr>
          <p:cNvPr id="89" name="Стрелка: вправо 88">
            <a:extLst>
              <a:ext uri="{FF2B5EF4-FFF2-40B4-BE49-F238E27FC236}">
                <a16:creationId xmlns:a16="http://schemas.microsoft.com/office/drawing/2014/main" id="{36707674-B6D9-46E4-9DDB-40ED9FB716D2}"/>
              </a:ext>
            </a:extLst>
          </p:cNvPr>
          <p:cNvSpPr/>
          <p:nvPr/>
        </p:nvSpPr>
        <p:spPr>
          <a:xfrm>
            <a:off x="8200981" y="3171422"/>
            <a:ext cx="713235" cy="83066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1A5F074-E082-43F8-B94C-A86DC67BA328}"/>
              </a:ext>
            </a:extLst>
          </p:cNvPr>
          <p:cNvSpPr txBox="1"/>
          <p:nvPr/>
        </p:nvSpPr>
        <p:spPr>
          <a:xfrm>
            <a:off x="5191309" y="5655560"/>
            <a:ext cx="3115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Прогнозно-аналитическая оценка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B47B17D-C0D6-47DF-9B9B-2E9433701BB1}"/>
              </a:ext>
            </a:extLst>
          </p:cNvPr>
          <p:cNvSpPr txBox="1"/>
          <p:nvPr/>
        </p:nvSpPr>
        <p:spPr>
          <a:xfrm>
            <a:off x="8365622" y="5543178"/>
            <a:ext cx="399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Оптимизация технологических решений Многокритериальная оценка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66F44A94-B5FD-4A8F-AC14-0AF442FA043E}"/>
              </a:ext>
            </a:extLst>
          </p:cNvPr>
          <p:cNvSpPr/>
          <p:nvPr/>
        </p:nvSpPr>
        <p:spPr>
          <a:xfrm>
            <a:off x="9321461" y="1513039"/>
            <a:ext cx="1911428" cy="8283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Соответствие экологическим требованиям законодательства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3E0A840D-B746-47A0-AA2E-24BB65776578}"/>
              </a:ext>
            </a:extLst>
          </p:cNvPr>
          <p:cNvSpPr/>
          <p:nvPr/>
        </p:nvSpPr>
        <p:spPr>
          <a:xfrm>
            <a:off x="9211321" y="2810704"/>
            <a:ext cx="2063475" cy="5204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Экономическая эффективность технологии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A289A98-8BB4-4CE8-B64F-7CAE38A59EFF}"/>
              </a:ext>
            </a:extLst>
          </p:cNvPr>
          <p:cNvSpPr/>
          <p:nvPr/>
        </p:nvSpPr>
        <p:spPr>
          <a:xfrm>
            <a:off x="9211321" y="3481634"/>
            <a:ext cx="2073202" cy="5204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Расширенные экологические показатели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AF1CE499-5E8D-4B70-9243-4CBC6A966005}"/>
              </a:ext>
            </a:extLst>
          </p:cNvPr>
          <p:cNvSpPr/>
          <p:nvPr/>
        </p:nvSpPr>
        <p:spPr>
          <a:xfrm>
            <a:off x="8462818" y="4266069"/>
            <a:ext cx="1622511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Технологичность</a:t>
            </a: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BFEE6D41-4740-4FB1-814F-EA11C959F618}"/>
              </a:ext>
            </a:extLst>
          </p:cNvPr>
          <p:cNvSpPr/>
          <p:nvPr/>
        </p:nvSpPr>
        <p:spPr>
          <a:xfrm>
            <a:off x="10463536" y="4263116"/>
            <a:ext cx="1652259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Ресурсоемкость и ресурсосбережение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635B718-0032-4857-B74F-6A66475C6D57}"/>
              </a:ext>
            </a:extLst>
          </p:cNvPr>
          <p:cNvSpPr/>
          <p:nvPr/>
        </p:nvSpPr>
        <p:spPr>
          <a:xfrm>
            <a:off x="9151212" y="4953240"/>
            <a:ext cx="2322261" cy="540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Перечень оптимальных технологий локализации и ликвидации</a:t>
            </a:r>
          </a:p>
        </p:txBody>
      </p: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ACE37D9B-8529-4C53-B8AA-4D616F94FDD9}"/>
              </a:ext>
            </a:extLst>
          </p:cNvPr>
          <p:cNvCxnSpPr>
            <a:cxnSpLocks/>
            <a:stCxn id="93" idx="2"/>
            <a:endCxn id="101" idx="0"/>
          </p:cNvCxnSpPr>
          <p:nvPr/>
        </p:nvCxnSpPr>
        <p:spPr>
          <a:xfrm>
            <a:off x="10277175" y="2341375"/>
            <a:ext cx="0" cy="168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653DAA24-B509-4B93-8C0A-38AE538806F0}"/>
              </a:ext>
            </a:extLst>
          </p:cNvPr>
          <p:cNvCxnSpPr/>
          <p:nvPr/>
        </p:nvCxnSpPr>
        <p:spPr>
          <a:xfrm>
            <a:off x="9747226" y="3329992"/>
            <a:ext cx="0" cy="155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 стрелкой 107">
            <a:extLst>
              <a:ext uri="{FF2B5EF4-FFF2-40B4-BE49-F238E27FC236}">
                <a16:creationId xmlns:a16="http://schemas.microsoft.com/office/drawing/2014/main" id="{CBF66047-2DE4-43A8-A05A-E075C5EAA620}"/>
              </a:ext>
            </a:extLst>
          </p:cNvPr>
          <p:cNvCxnSpPr/>
          <p:nvPr/>
        </p:nvCxnSpPr>
        <p:spPr>
          <a:xfrm flipV="1">
            <a:off x="10667026" y="3329992"/>
            <a:ext cx="0" cy="155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id="{734CD123-D5CC-4034-B6EF-70EDBB890260}"/>
              </a:ext>
            </a:extLst>
          </p:cNvPr>
          <p:cNvCxnSpPr>
            <a:cxnSpLocks/>
            <a:endCxn id="96" idx="0"/>
          </p:cNvCxnSpPr>
          <p:nvPr/>
        </p:nvCxnSpPr>
        <p:spPr>
          <a:xfrm>
            <a:off x="9274074" y="4147006"/>
            <a:ext cx="0" cy="119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Прямая со стрелкой 125">
            <a:extLst>
              <a:ext uri="{FF2B5EF4-FFF2-40B4-BE49-F238E27FC236}">
                <a16:creationId xmlns:a16="http://schemas.microsoft.com/office/drawing/2014/main" id="{E10992B7-5CA9-487A-AE4F-2B424ECE220E}"/>
              </a:ext>
            </a:extLst>
          </p:cNvPr>
          <p:cNvCxnSpPr>
            <a:cxnSpLocks/>
            <a:endCxn id="97" idx="0"/>
          </p:cNvCxnSpPr>
          <p:nvPr/>
        </p:nvCxnSpPr>
        <p:spPr>
          <a:xfrm>
            <a:off x="11274796" y="4147006"/>
            <a:ext cx="14870" cy="116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 стрелкой 131">
            <a:extLst>
              <a:ext uri="{FF2B5EF4-FFF2-40B4-BE49-F238E27FC236}">
                <a16:creationId xmlns:a16="http://schemas.microsoft.com/office/drawing/2014/main" id="{27086E86-D910-423B-B9F4-7AAE4CE70E6D}"/>
              </a:ext>
            </a:extLst>
          </p:cNvPr>
          <p:cNvCxnSpPr/>
          <p:nvPr/>
        </p:nvCxnSpPr>
        <p:spPr>
          <a:xfrm>
            <a:off x="9830875" y="4786336"/>
            <a:ext cx="0" cy="165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 стрелкой 133">
            <a:extLst>
              <a:ext uri="{FF2B5EF4-FFF2-40B4-BE49-F238E27FC236}">
                <a16:creationId xmlns:a16="http://schemas.microsoft.com/office/drawing/2014/main" id="{4190CFA8-1A2A-457E-8A62-6F05C7516F27}"/>
              </a:ext>
            </a:extLst>
          </p:cNvPr>
          <p:cNvCxnSpPr/>
          <p:nvPr/>
        </p:nvCxnSpPr>
        <p:spPr>
          <a:xfrm>
            <a:off x="10710985" y="4786336"/>
            <a:ext cx="0" cy="165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E0B7E20F-1ECB-4C6B-AAA3-9D95F3E98F0E}"/>
              </a:ext>
            </a:extLst>
          </p:cNvPr>
          <p:cNvSpPr txBox="1">
            <a:spLocks/>
          </p:cNvSpPr>
          <p:nvPr/>
        </p:nvSpPr>
        <p:spPr>
          <a:xfrm>
            <a:off x="1420422" y="-26059"/>
            <a:ext cx="9638708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БЛОК-СХЕМА ИСПОЛЬЗОВАНИЯ ИНФОРМАЦИОННО-АНАЛИТИЧЕСКОЙ СИСТЕМЫ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67494660-CE5D-46B7-8E6F-9BC9378CA34C}"/>
              </a:ext>
            </a:extLst>
          </p:cNvPr>
          <p:cNvCxnSpPr/>
          <p:nvPr/>
        </p:nvCxnSpPr>
        <p:spPr>
          <a:xfrm>
            <a:off x="2490865" y="748081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>
            <a:extLst>
              <a:ext uri="{FF2B5EF4-FFF2-40B4-BE49-F238E27FC236}">
                <a16:creationId xmlns:a16="http://schemas.microsoft.com/office/drawing/2014/main" id="{8F0CF438-18BC-478A-89E4-A3BE9184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25F4B6B-FBE2-4A3E-B85A-313D59489F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68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E1E04FD-A8D9-42D4-8C42-76F93A934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902" y="1339886"/>
            <a:ext cx="10800725" cy="4178227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Увеличение количества и улучшение </a:t>
            </a:r>
            <a:r>
              <a:rPr lang="ru-RU" b="1" dirty="0">
                <a:effectLst/>
              </a:rPr>
              <a:t>качества</a:t>
            </a:r>
            <a:r>
              <a:rPr lang="ru-RU" dirty="0">
                <a:effectLst/>
              </a:rPr>
              <a:t> </a:t>
            </a:r>
            <a:r>
              <a:rPr lang="ru-RU" b="1" dirty="0">
                <a:effectLst/>
              </a:rPr>
              <a:t>получаемых данных</a:t>
            </a:r>
            <a:r>
              <a:rPr lang="ru-RU" dirty="0">
                <a:effectLst/>
              </a:rPr>
              <a:t>, создание системы экологического мониторинга и контроля;</a:t>
            </a:r>
          </a:p>
          <a:p>
            <a:r>
              <a:rPr lang="ru-RU" b="1" dirty="0">
                <a:effectLst/>
              </a:rPr>
              <a:t>Использование штаммов </a:t>
            </a:r>
            <a:r>
              <a:rPr lang="ru-RU" dirty="0">
                <a:effectLst/>
              </a:rPr>
              <a:t>микроорганизмов позволяет получать </a:t>
            </a:r>
            <a:r>
              <a:rPr lang="ru-RU" b="1" dirty="0">
                <a:effectLst/>
              </a:rPr>
              <a:t>более</a:t>
            </a:r>
            <a:r>
              <a:rPr lang="ru-RU" dirty="0">
                <a:effectLst/>
              </a:rPr>
              <a:t> </a:t>
            </a:r>
            <a:r>
              <a:rPr lang="ru-RU" b="1" dirty="0">
                <a:effectLst/>
              </a:rPr>
              <a:t>полные данные </a:t>
            </a:r>
            <a:r>
              <a:rPr lang="ru-RU" dirty="0">
                <a:effectLst/>
              </a:rPr>
              <a:t>и учитывать влияние внешних факторов.</a:t>
            </a:r>
          </a:p>
          <a:p>
            <a:r>
              <a:rPr lang="ru-RU" b="1" dirty="0">
                <a:effectLst/>
              </a:rPr>
              <a:t>Картирование источника </a:t>
            </a:r>
            <a:r>
              <a:rPr lang="ru-RU" dirty="0">
                <a:effectLst/>
              </a:rPr>
              <a:t>загрязнения и определение направления движения основных техногенных потоков, </a:t>
            </a:r>
            <a:r>
              <a:rPr lang="ru-RU" b="1" dirty="0">
                <a:effectLst/>
              </a:rPr>
              <a:t>зонирование загрязненных территорий</a:t>
            </a:r>
            <a:r>
              <a:rPr lang="ru-RU" dirty="0">
                <a:effectLst/>
              </a:rPr>
              <a:t> по уровню воздействия на окружающую среду;</a:t>
            </a:r>
          </a:p>
          <a:p>
            <a:r>
              <a:rPr lang="ru-RU" dirty="0">
                <a:effectLst/>
              </a:rPr>
              <a:t>Составление рекомендаций для предупреждения экологически опасных ситуаций при сооружении амбаров-накопителей: </a:t>
            </a:r>
            <a:r>
              <a:rPr lang="ru-RU" b="1" dirty="0">
                <a:effectLst/>
              </a:rPr>
              <a:t>необходимость инженерных изысканий и мониторинга</a:t>
            </a:r>
            <a:r>
              <a:rPr lang="ru-RU" dirty="0">
                <a:effectLst/>
              </a:rPr>
              <a:t>; определение вероятности концентрации загрязняющих химических реагентов до пределов, когда обезвреживание отходов становится невозможным.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425BBF-2DC3-459A-99FD-26E0428D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29C3-EEFB-4C6F-B04B-678851B9D6D9}" type="slidenum">
              <a:rPr lang="ru-RU" smtClean="0"/>
              <a:t>19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19E6241-2775-464A-BA2A-736809FFA20C}"/>
              </a:ext>
            </a:extLst>
          </p:cNvPr>
          <p:cNvSpPr txBox="1">
            <a:spLocks/>
          </p:cNvSpPr>
          <p:nvPr/>
        </p:nvSpPr>
        <p:spPr>
          <a:xfrm>
            <a:off x="1184971" y="-22000"/>
            <a:ext cx="9638708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РЕЗУЛЬТАТЫ ВНЕДРЕНИЯ ИНФОРМАЦИОННО-АНАЛИТИЧЕСКОЙ СИСТЕМЫ И ЕЁ РЕКОМЕНДАЦИЙ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B1E177F-1121-4649-AB30-2F0E0C66F0C6}"/>
              </a:ext>
            </a:extLst>
          </p:cNvPr>
          <p:cNvCxnSpPr/>
          <p:nvPr/>
        </p:nvCxnSpPr>
        <p:spPr>
          <a:xfrm>
            <a:off x="2490865" y="786181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F409907-3844-4F51-8D7A-C8931EAF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D1B117-1DB3-4D4D-973F-174370CA4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3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A0650-3FD5-4C2F-AD55-A8037BA3A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622" y="324307"/>
            <a:ext cx="8911687" cy="725005"/>
          </a:xfrm>
        </p:spPr>
        <p:txBody>
          <a:bodyPr/>
          <a:lstStyle/>
          <a:p>
            <a:pPr algn="ctr"/>
            <a:r>
              <a:rPr lang="ru-RU" dirty="0"/>
              <a:t>Участники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DEC9EF-1AE4-4447-A487-7508639A4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702" y="1349115"/>
            <a:ext cx="9863528" cy="5006715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Руководитель проекта: </a:t>
            </a:r>
          </a:p>
          <a:p>
            <a:pPr algn="just"/>
            <a:r>
              <a:rPr lang="ru-RU" sz="2000" b="1" dirty="0"/>
              <a:t>Марко </a:t>
            </a:r>
            <a:r>
              <a:rPr lang="ru-RU" sz="2000" b="1" dirty="0" err="1"/>
              <a:t>Петранжели</a:t>
            </a:r>
            <a:r>
              <a:rPr lang="ru-RU" sz="2000" b="1" dirty="0"/>
              <a:t> </a:t>
            </a:r>
            <a:r>
              <a:rPr lang="ru-RU" sz="2000" b="1" dirty="0" err="1"/>
              <a:t>Папини</a:t>
            </a:r>
            <a:r>
              <a:rPr lang="ru-RU" sz="2000" b="1" dirty="0"/>
              <a:t>, </a:t>
            </a:r>
            <a:r>
              <a:rPr lang="ru-RU" sz="2000" dirty="0"/>
              <a:t>д. </a:t>
            </a:r>
            <a:r>
              <a:rPr lang="ru-RU" sz="2000" dirty="0" err="1"/>
              <a:t>техн</a:t>
            </a:r>
            <a:r>
              <a:rPr lang="ru-RU" sz="2000" dirty="0"/>
              <a:t>. наук, профессор Университета </a:t>
            </a:r>
            <a:r>
              <a:rPr lang="ru-RU" sz="2000" dirty="0" err="1"/>
              <a:t>Сапиенза</a:t>
            </a:r>
            <a:r>
              <a:rPr lang="ru-RU" sz="2000" dirty="0"/>
              <a:t>, Факультет математических, физических и естественных наук, г. Рим, Италия; Иностранный член-корреспондент секции нефти и газа РАЕН. </a:t>
            </a:r>
          </a:p>
          <a:p>
            <a:pPr algn="just"/>
            <a:r>
              <a:rPr lang="ru-RU" sz="2000" dirty="0"/>
              <a:t>Исполнители проекта: </a:t>
            </a:r>
          </a:p>
          <a:p>
            <a:pPr algn="just"/>
            <a:r>
              <a:rPr lang="ru-RU" sz="2000" b="1" dirty="0"/>
              <a:t>Сергей Владимирович </a:t>
            </a:r>
            <a:r>
              <a:rPr lang="ru-RU" sz="2000" b="1" dirty="0" err="1"/>
              <a:t>Остах</a:t>
            </a:r>
            <a:r>
              <a:rPr lang="ru-RU" sz="2000" b="1" dirty="0"/>
              <a:t>, </a:t>
            </a:r>
            <a:r>
              <a:rPr lang="ru-RU" sz="2000" dirty="0"/>
              <a:t>кандидат </a:t>
            </a:r>
            <a:r>
              <a:rPr lang="ru-RU" sz="2000" dirty="0" err="1"/>
              <a:t>техн</a:t>
            </a:r>
            <a:r>
              <a:rPr lang="ru-RU" sz="2000" dirty="0"/>
              <a:t>. наук, доцент кафедры промышленной экологии РГУ нефти и газа (НИУ) имени И.М. Губкина; Исполнительный директор «</a:t>
            </a:r>
            <a:r>
              <a:rPr lang="ru-RU" sz="2000" dirty="0" err="1"/>
              <a:t>Нефтегаз</a:t>
            </a:r>
            <a:r>
              <a:rPr lang="ru-RU" sz="2000" dirty="0"/>
              <a:t> ЭКО Центр»; член-корреспондент РАЕН (кандидат в действительные члены);</a:t>
            </a:r>
            <a:endParaRPr lang="ru-RU" sz="2000" b="1" dirty="0"/>
          </a:p>
          <a:p>
            <a:pPr algn="just"/>
            <a:r>
              <a:rPr lang="ru-RU" sz="2000" b="1" dirty="0"/>
              <a:t>Паоло </a:t>
            </a:r>
            <a:r>
              <a:rPr lang="ru-RU" sz="2000" b="1" dirty="0" err="1"/>
              <a:t>Чиампи</a:t>
            </a:r>
            <a:r>
              <a:rPr lang="ru-RU" sz="2000" b="1" dirty="0"/>
              <a:t>, </a:t>
            </a:r>
            <a:r>
              <a:rPr lang="ru-RU" sz="2000" b="1" dirty="0" err="1"/>
              <a:t>PhD</a:t>
            </a:r>
            <a:r>
              <a:rPr lang="ru-RU" sz="2000" b="1" dirty="0"/>
              <a:t> </a:t>
            </a:r>
            <a:r>
              <a:rPr lang="ru-RU" sz="2000" b="1" dirty="0" err="1"/>
              <a:t>Earth</a:t>
            </a:r>
            <a:r>
              <a:rPr lang="ru-RU" sz="2000" b="1" dirty="0"/>
              <a:t> </a:t>
            </a:r>
            <a:r>
              <a:rPr lang="ru-RU" sz="2000" b="1" dirty="0" err="1"/>
              <a:t>Science</a:t>
            </a:r>
            <a:r>
              <a:rPr lang="ru-RU" sz="2000" b="1" dirty="0"/>
              <a:t>, </a:t>
            </a:r>
            <a:r>
              <a:rPr lang="ru-RU" sz="2000" dirty="0"/>
              <a:t>Университет </a:t>
            </a:r>
            <a:r>
              <a:rPr lang="ru-RU" sz="2000" dirty="0" err="1"/>
              <a:t>Сапиенза</a:t>
            </a:r>
            <a:r>
              <a:rPr lang="ru-RU" sz="2000" dirty="0"/>
              <a:t>, г. Рим, Италия, кафедра Наук о Земле;</a:t>
            </a:r>
          </a:p>
          <a:p>
            <a:pPr algn="just"/>
            <a:r>
              <a:rPr lang="ru-RU" sz="2000" b="1" dirty="0"/>
              <a:t>Наталья Юрьевна </a:t>
            </a:r>
            <a:r>
              <a:rPr lang="ru-RU" sz="2000" b="1" dirty="0" err="1"/>
              <a:t>Ольховикова</a:t>
            </a:r>
            <a:r>
              <a:rPr lang="ru-RU" sz="2000" b="1" dirty="0"/>
              <a:t>, </a:t>
            </a:r>
            <a:r>
              <a:rPr lang="ru-RU" sz="2000" dirty="0"/>
              <a:t>аспирант кафедры промышленной экологии РГУ нефти и газа (НИУ) имени И.М. Губкина.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F9BD7CB-9E76-4537-A1C6-A95A8ED46151}"/>
              </a:ext>
            </a:extLst>
          </p:cNvPr>
          <p:cNvCxnSpPr/>
          <p:nvPr/>
        </p:nvCxnSpPr>
        <p:spPr>
          <a:xfrm>
            <a:off x="3305330" y="1109273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9700B7-8A83-4954-A659-17287BCC0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38C0E4-419D-46F2-88ED-94A48EF96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7" y="139666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7A6558-92D7-4786-8F7B-9682847D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80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B432BDD-5301-4491-95A9-247088B2E003}"/>
              </a:ext>
            </a:extLst>
          </p:cNvPr>
          <p:cNvSpPr txBox="1">
            <a:spLocks/>
          </p:cNvSpPr>
          <p:nvPr/>
        </p:nvSpPr>
        <p:spPr>
          <a:xfrm>
            <a:off x="1248556" y="145736"/>
            <a:ext cx="9638708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ОРГАНИЗАЦИОННАЯ СХЕМА МЕРОПРИЯТИЙ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2AFAE30-1FE2-460B-B1E2-40F61012A44C}"/>
              </a:ext>
            </a:extLst>
          </p:cNvPr>
          <p:cNvCxnSpPr/>
          <p:nvPr/>
        </p:nvCxnSpPr>
        <p:spPr>
          <a:xfrm>
            <a:off x="2490865" y="786181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889008E4-0696-48D3-9C71-E1CCF33DF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CE42EB-594D-4BE3-9744-58109F63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37D349-01A2-4945-AAE2-2661285AB9F5}"/>
              </a:ext>
            </a:extLst>
          </p:cNvPr>
          <p:cNvSpPr/>
          <p:nvPr/>
        </p:nvSpPr>
        <p:spPr>
          <a:xfrm>
            <a:off x="3817662" y="1108059"/>
            <a:ext cx="4500484" cy="412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Предварительный анализ информации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405B35-F39A-4F3C-8E28-83A59A55F006}"/>
              </a:ext>
            </a:extLst>
          </p:cNvPr>
          <p:cNvSpPr/>
          <p:nvPr/>
        </p:nvSpPr>
        <p:spPr>
          <a:xfrm>
            <a:off x="2941488" y="1738687"/>
            <a:ext cx="6252831" cy="4204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Маршрутное обследование территории, получение информации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4F2C299-30EC-44C4-9530-1990E8CA9350}"/>
              </a:ext>
            </a:extLst>
          </p:cNvPr>
          <p:cNvSpPr/>
          <p:nvPr/>
        </p:nvSpPr>
        <p:spPr>
          <a:xfrm>
            <a:off x="2941489" y="2387218"/>
            <a:ext cx="6252831" cy="4204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Составление программы испытаний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213C556-0FB5-4980-AF4E-24E2B23DFA2E}"/>
              </a:ext>
            </a:extLst>
          </p:cNvPr>
          <p:cNvSpPr/>
          <p:nvPr/>
        </p:nvSpPr>
        <p:spPr>
          <a:xfrm>
            <a:off x="1686712" y="3122912"/>
            <a:ext cx="2239841" cy="645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Инженерно-геодезические изыскания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014F650-4C0F-45D1-893D-EF68A70A5BA2}"/>
              </a:ext>
            </a:extLst>
          </p:cNvPr>
          <p:cNvSpPr/>
          <p:nvPr/>
        </p:nvSpPr>
        <p:spPr>
          <a:xfrm>
            <a:off x="3916377" y="3124850"/>
            <a:ext cx="2288343" cy="6436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Инженерно-геологические изыскания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50E9F7-2703-4EA9-A42C-28697A4B7796}"/>
              </a:ext>
            </a:extLst>
          </p:cNvPr>
          <p:cNvSpPr/>
          <p:nvPr/>
        </p:nvSpPr>
        <p:spPr>
          <a:xfrm>
            <a:off x="6204720" y="3121741"/>
            <a:ext cx="2288343" cy="6499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Инженерно-гидрометеорологические изыскания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B7B6FC0-26A1-4896-A153-FD30BA831DEC}"/>
              </a:ext>
            </a:extLst>
          </p:cNvPr>
          <p:cNvSpPr/>
          <p:nvPr/>
        </p:nvSpPr>
        <p:spPr>
          <a:xfrm>
            <a:off x="8493063" y="3122912"/>
            <a:ext cx="2288342" cy="649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Инженерно-экологические изыскания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CE320F3-D088-4D93-93A9-7710D4840DB5}"/>
              </a:ext>
            </a:extLst>
          </p:cNvPr>
          <p:cNvSpPr/>
          <p:nvPr/>
        </p:nvSpPr>
        <p:spPr>
          <a:xfrm>
            <a:off x="2941490" y="4136410"/>
            <a:ext cx="6252831" cy="434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Проведение инженерных изысканий, сбор и интерпретация данных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6331FEC-0961-44A7-AA3B-ADC0793C5549}"/>
              </a:ext>
            </a:extLst>
          </p:cNvPr>
          <p:cNvSpPr/>
          <p:nvPr/>
        </p:nvSpPr>
        <p:spPr>
          <a:xfrm>
            <a:off x="2941490" y="4843694"/>
            <a:ext cx="6252831" cy="434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 комплексной </a:t>
            </a:r>
            <a:r>
              <a:rPr lang="ru-RU" sz="1200" dirty="0" err="1"/>
              <a:t>геоаналитической</a:t>
            </a:r>
            <a:r>
              <a:rPr lang="ru-RU" sz="1200" dirty="0"/>
              <a:t> системы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AEA71AF-7D75-4C2E-A3F8-396E091D9182}"/>
              </a:ext>
            </a:extLst>
          </p:cNvPr>
          <p:cNvSpPr/>
          <p:nvPr/>
        </p:nvSpPr>
        <p:spPr>
          <a:xfrm>
            <a:off x="2941491" y="5505054"/>
            <a:ext cx="6252831" cy="434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Расчет комплексного ущерба окружающей среде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9F8FFB4-F9B2-41C3-AF22-4D46F2767C40}"/>
              </a:ext>
            </a:extLst>
          </p:cNvPr>
          <p:cNvSpPr/>
          <p:nvPr/>
        </p:nvSpPr>
        <p:spPr>
          <a:xfrm>
            <a:off x="2941492" y="6166100"/>
            <a:ext cx="6252831" cy="5371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Разработка рекомендаций по технологическим решениям для локализации и ликвидации обнаруженных загрязнений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8FD1B26-8382-4E0F-9F48-3663AE112732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6067904" y="1520997"/>
            <a:ext cx="0" cy="21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680C724-55CD-4040-9DDC-5A350C102DE6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6067904" y="2159150"/>
            <a:ext cx="1" cy="228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894C4814-8286-4146-996D-80848F699906}"/>
              </a:ext>
            </a:extLst>
          </p:cNvPr>
          <p:cNvCxnSpPr>
            <a:stCxn id="14" idx="2"/>
          </p:cNvCxnSpPr>
          <p:nvPr/>
        </p:nvCxnSpPr>
        <p:spPr>
          <a:xfrm flipH="1">
            <a:off x="6067903" y="2807681"/>
            <a:ext cx="2" cy="89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2E9D7F74-FDF6-40E9-BDFF-DAA011D41B13}"/>
              </a:ext>
            </a:extLst>
          </p:cNvPr>
          <p:cNvCxnSpPr>
            <a:cxnSpLocks/>
          </p:cNvCxnSpPr>
          <p:nvPr/>
        </p:nvCxnSpPr>
        <p:spPr>
          <a:xfrm flipV="1">
            <a:off x="2806632" y="2897419"/>
            <a:ext cx="683060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420C371-33DE-44D1-8945-7D4864FF9FB6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2806632" y="2897419"/>
            <a:ext cx="1" cy="225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5285A71E-4B15-4093-8352-718E2EB3F05F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5060548" y="2896194"/>
            <a:ext cx="1" cy="228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CEE7300D-9FA6-499D-B598-1D3A30FE10FE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348891" y="2896194"/>
            <a:ext cx="1" cy="225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6A0F14DE-B3C0-4FB2-B3AE-99CA795D8E8D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9637234" y="2896194"/>
            <a:ext cx="0" cy="226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C0ED73B1-A8EB-49EF-B4D7-365BACEFF09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806633" y="3768480"/>
            <a:ext cx="0" cy="136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0FC3B63A-45A2-4390-A11D-F54E183964A0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060549" y="3768480"/>
            <a:ext cx="0" cy="127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F00C9828-C13A-411B-B12F-CABDCFA2B510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348890" y="3771668"/>
            <a:ext cx="2" cy="119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2CE2BBC2-8C0C-43AF-8603-4D5686054EEB}"/>
              </a:ext>
            </a:extLst>
          </p:cNvPr>
          <p:cNvCxnSpPr>
            <a:stCxn id="18" idx="2"/>
          </p:cNvCxnSpPr>
          <p:nvPr/>
        </p:nvCxnSpPr>
        <p:spPr>
          <a:xfrm flipH="1">
            <a:off x="9637233" y="3772612"/>
            <a:ext cx="1" cy="118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C0EF2D14-B81A-42ED-AB8C-01802456C730}"/>
              </a:ext>
            </a:extLst>
          </p:cNvPr>
          <p:cNvCxnSpPr>
            <a:cxnSpLocks/>
          </p:cNvCxnSpPr>
          <p:nvPr/>
        </p:nvCxnSpPr>
        <p:spPr>
          <a:xfrm flipH="1">
            <a:off x="2806632" y="3898954"/>
            <a:ext cx="6830601" cy="3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9D6FFE2-4764-418D-92B1-B18E0BDE2F20}"/>
              </a:ext>
            </a:extLst>
          </p:cNvPr>
          <p:cNvCxnSpPr>
            <a:endCxn id="19" idx="0"/>
          </p:cNvCxnSpPr>
          <p:nvPr/>
        </p:nvCxnSpPr>
        <p:spPr>
          <a:xfrm>
            <a:off x="6067903" y="3898954"/>
            <a:ext cx="3" cy="237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B8D816AB-E889-4E0C-B94C-85465F567F0E}"/>
              </a:ext>
            </a:extLst>
          </p:cNvPr>
          <p:cNvCxnSpPr>
            <a:stCxn id="19" idx="2"/>
            <a:endCxn id="20" idx="0"/>
          </p:cNvCxnSpPr>
          <p:nvPr/>
        </p:nvCxnSpPr>
        <p:spPr>
          <a:xfrm>
            <a:off x="6067906" y="4570978"/>
            <a:ext cx="0" cy="272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489D7490-3D18-41A4-A5AB-9B146FCF41A4}"/>
              </a:ext>
            </a:extLst>
          </p:cNvPr>
          <p:cNvCxnSpPr>
            <a:stCxn id="20" idx="2"/>
            <a:endCxn id="21" idx="0"/>
          </p:cNvCxnSpPr>
          <p:nvPr/>
        </p:nvCxnSpPr>
        <p:spPr>
          <a:xfrm>
            <a:off x="6067906" y="5278262"/>
            <a:ext cx="1" cy="226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C827AAA6-407E-4D74-A3B4-2893604F10F8}"/>
              </a:ext>
            </a:extLst>
          </p:cNvPr>
          <p:cNvCxnSpPr>
            <a:stCxn id="21" idx="2"/>
            <a:endCxn id="22" idx="0"/>
          </p:cNvCxnSpPr>
          <p:nvPr/>
        </p:nvCxnSpPr>
        <p:spPr>
          <a:xfrm>
            <a:off x="6067907" y="5939622"/>
            <a:ext cx="1" cy="226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778682E-6FD4-4DCA-8308-6B47A688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25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CEE218-88BD-45E3-B7C6-30E45BDA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21</a:t>
            </a:fld>
            <a:endParaRPr lang="ru-RU"/>
          </a:p>
        </p:txBody>
      </p:sp>
      <p:sp>
        <p:nvSpPr>
          <p:cNvPr id="5" name="Объект 1">
            <a:extLst>
              <a:ext uri="{FF2B5EF4-FFF2-40B4-BE49-F238E27FC236}">
                <a16:creationId xmlns:a16="http://schemas.microsoft.com/office/drawing/2014/main" id="{65152B17-861F-43C9-89A7-241448AFC0DC}"/>
              </a:ext>
            </a:extLst>
          </p:cNvPr>
          <p:cNvSpPr txBox="1">
            <a:spLocks/>
          </p:cNvSpPr>
          <p:nvPr/>
        </p:nvSpPr>
        <p:spPr>
          <a:xfrm>
            <a:off x="1953110" y="1426626"/>
            <a:ext cx="8229600" cy="4489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Проведение комплексной экспертной оценки территории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Бурнаковской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низины в г. Нижний Новгород на предмет уровня и масштаба загрязнения отходами предприятий нефтехимического комплекса.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Выделение отдельных функциональных зон на территории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Бурнаковской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низины в рамках обследования и первичной экспресс-оценки уровня и масштаба загрязнения специфическими загрязняющими веществами.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Укрупненный расчет экологического и экономического ущерба на обследуемой территории.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Подготовка рекомендаций по ликвидации ущерба окружающей среде, очагов загрязнения земель в рамках каждой функциональной зоны, выделенной ранее.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48656A4-CE0E-4F44-BF7E-AF6A93373D99}"/>
              </a:ext>
            </a:extLst>
          </p:cNvPr>
          <p:cNvSpPr txBox="1">
            <a:spLocks/>
          </p:cNvSpPr>
          <p:nvPr/>
        </p:nvSpPr>
        <p:spPr>
          <a:xfrm>
            <a:off x="1248556" y="145736"/>
            <a:ext cx="9638708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ПЕРЕЧЕНЬ ПРОВОДИМЫХ РАБОТ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4228366-AF6A-4D1E-BF19-CA2B0E68EE0E}"/>
              </a:ext>
            </a:extLst>
          </p:cNvPr>
          <p:cNvCxnSpPr/>
          <p:nvPr/>
        </p:nvCxnSpPr>
        <p:spPr>
          <a:xfrm>
            <a:off x="2490865" y="786181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845B7B1-6B8F-458E-A6FC-3DCBE77D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65E110-58C8-410E-85E8-3FC398D4A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70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A1564-9192-4011-9E63-EC38299F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577" y="87420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Полученные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47960E-FE7D-4CC8-BEB2-749C0B02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334" y="1368310"/>
            <a:ext cx="9593704" cy="5226563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Использование современных методов моделирования миграции загрязнений для решения задач мониторинга динамики движения и изменения свойств загрязняющих веществ.</a:t>
            </a:r>
          </a:p>
          <a:p>
            <a:pPr algn="just"/>
            <a:r>
              <a:rPr lang="ru-RU" dirty="0"/>
              <a:t>Комплексирование методов геофизического и экологического прогнозирования последствий загрязнения окружающей среды позволило сократить расходы на внедрение технологий рекультивации нарушенных территорий, а также повысить эффективность их применения за счет получения более полной информации при совместной интерпретации результатов различных исследований разных лет.</a:t>
            </a:r>
          </a:p>
          <a:p>
            <a:pPr algn="just"/>
            <a:r>
              <a:rPr lang="ru-RU" dirty="0"/>
              <a:t>Предложенный подход характеризуется стадийностью для прогнозируемых условий и использованием экономически обоснованных </a:t>
            </a:r>
            <a:r>
              <a:rPr lang="ru-RU" dirty="0" err="1"/>
              <a:t>экогеофизических</a:t>
            </a:r>
            <a:r>
              <a:rPr lang="ru-RU" dirty="0"/>
              <a:t> методов и </a:t>
            </a:r>
            <a:r>
              <a:rPr lang="ru-RU" dirty="0" err="1"/>
              <a:t>ретросценарным</a:t>
            </a:r>
            <a:r>
              <a:rPr lang="ru-RU" dirty="0"/>
              <a:t> прогнозированием воздействия на окружающую среду, а также возможностями </a:t>
            </a:r>
            <a:r>
              <a:rPr lang="ru-RU" b="1" dirty="0" err="1"/>
              <a:t>послепроектного</a:t>
            </a:r>
            <a:r>
              <a:rPr lang="ru-RU" dirty="0"/>
              <a:t> анализа эффективности природоохранных мероприятий.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3E9B21-1BB0-4331-8098-75ABB3BFE683}"/>
              </a:ext>
            </a:extLst>
          </p:cNvPr>
          <p:cNvCxnSpPr/>
          <p:nvPr/>
        </p:nvCxnSpPr>
        <p:spPr>
          <a:xfrm>
            <a:off x="2490865" y="831824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E79F2F8A-F194-4446-A6B3-C64FB3C4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E0246B-0D1D-4593-9B84-7DB086355B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40C034-293E-4749-83AE-0BDD6F42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201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627795" y="1021890"/>
            <a:ext cx="9049769" cy="5688632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Инвентаризация объекта накопленного экологического ущерба;</a:t>
            </a:r>
          </a:p>
          <a:p>
            <a:pPr algn="just"/>
            <a:r>
              <a:rPr lang="ru-RU" dirty="0"/>
              <a:t>Прогнозирование динамики миграции загрязнителей, установление с помощью </a:t>
            </a:r>
            <a:r>
              <a:rPr lang="ru-RU" dirty="0" err="1"/>
              <a:t>геоаналитической</a:t>
            </a:r>
            <a:r>
              <a:rPr lang="ru-RU" dirty="0"/>
              <a:t> системы основных характеристик загрязненных сред для разработки оптимальных организационных и технологических решений по локализации и ликвидации;</a:t>
            </a:r>
          </a:p>
          <a:p>
            <a:pPr algn="just"/>
            <a:r>
              <a:rPr lang="ru-RU" dirty="0"/>
              <a:t>Укрупненный расчет и комплексная оценка ущерба окружающей среде на обследуемой территории;</a:t>
            </a:r>
          </a:p>
          <a:p>
            <a:pPr algn="just"/>
            <a:r>
              <a:rPr lang="ru-RU" dirty="0"/>
              <a:t>Предложение организационных и технических решений по обработке загрязнений на обследуемой территории;</a:t>
            </a:r>
          </a:p>
          <a:p>
            <a:pPr algn="just"/>
            <a:r>
              <a:rPr lang="ru-RU" dirty="0"/>
              <a:t>Создание и использование программы производственного экологического контроля и мониторинга для сбора информации о состоянии компонентов окружающей среды и о движении загрязняющих веществ на этапе реализации основных мероприятий, предусмотренных проектной документацией и на этапе восстановления экосистемы;</a:t>
            </a:r>
          </a:p>
          <a:p>
            <a:pPr algn="just"/>
            <a:r>
              <a:rPr lang="ru-RU" dirty="0"/>
              <a:t>Ликвидация загрязнения и восстановление природно-хозяйственной ценности территории.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2AC9C5-DCB5-4FAE-B35B-D4A5FAB67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406" y="1065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РЕЗУЛЬТАТЫ КОМПЛЕКСА МЕРОПРИЯТИЙ ПО УПРАВЛЕНИЮ ЭКОЛОГИЧЕСКИМ ПРОЕКТОМ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404673D-3EAD-4D09-8BB9-DC909E437251}"/>
              </a:ext>
            </a:extLst>
          </p:cNvPr>
          <p:cNvCxnSpPr/>
          <p:nvPr/>
        </p:nvCxnSpPr>
        <p:spPr>
          <a:xfrm>
            <a:off x="2490865" y="831824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95BB8C2D-4BD3-428D-A113-A1B77147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EC3A70-FFD1-44D9-8503-1D9A41425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12" name="Номер слайда 6">
            <a:extLst>
              <a:ext uri="{FF2B5EF4-FFF2-40B4-BE49-F238E27FC236}">
                <a16:creationId xmlns:a16="http://schemas.microsoft.com/office/drawing/2014/main" id="{B4E7F3AB-936F-4929-9D3A-3C09C0CB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17EF699-A105-45A4-8655-EFA09460FAF0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810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908720"/>
            <a:ext cx="8229600" cy="1080120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Местоположение города – слияние двух рек – Волги и Оки. Речные системы очень уязвимы.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C68DA-F7CE-4310-ADD7-640CF4E54093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94" y="2218855"/>
            <a:ext cx="4625216" cy="338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5" t="18099" r="22767" b="9115"/>
          <a:stretch/>
        </p:blipFill>
        <p:spPr bwMode="auto">
          <a:xfrm>
            <a:off x="7190261" y="1988841"/>
            <a:ext cx="2530917" cy="228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33" y="4446985"/>
            <a:ext cx="2874371" cy="184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47728" y="302680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Волга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14002" y="364762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Ока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36CB0E-E670-493A-938C-D0333F9E7F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EF2A5FE-2A17-4A25-8589-368D7A2011D5}"/>
              </a:ext>
            </a:extLst>
          </p:cNvPr>
          <p:cNvSpPr txBox="1">
            <a:spLocks/>
          </p:cNvSpPr>
          <p:nvPr/>
        </p:nvSpPr>
        <p:spPr>
          <a:xfrm>
            <a:off x="1603912" y="123073"/>
            <a:ext cx="8911687" cy="7250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/>
              <a:t>ГЕОГРАФИЧЕСКИЕ И ЭКОЛОГИЧЕСКИЕ ОСОБЕННОСТИ НИЖНЕГО НОВГОРОДА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39B7203-99CC-43C8-8E5E-587166F9430C}"/>
              </a:ext>
            </a:extLst>
          </p:cNvPr>
          <p:cNvCxnSpPr/>
          <p:nvPr/>
        </p:nvCxnSpPr>
        <p:spPr>
          <a:xfrm>
            <a:off x="2333667" y="831824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0DFEA82B-1D1B-40D5-B962-A5FE3891D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354" y="139666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20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DE523-69C5-45C1-885D-3F92810E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15" y="226578"/>
            <a:ext cx="10723562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Объект накопленного экологического вреда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B9927C-8906-4193-8A63-0763B9115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3880" y="4775772"/>
            <a:ext cx="4003437" cy="1898754"/>
          </a:xfr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– 17, 95 га;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отходов – 916 500 м3;</a:t>
            </a:r>
          </a:p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накопления отходов – более 30 лет.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3D71510-1135-42EE-9763-B2E7F7628329}"/>
              </a:ext>
            </a:extLst>
          </p:cNvPr>
          <p:cNvCxnSpPr/>
          <p:nvPr/>
        </p:nvCxnSpPr>
        <p:spPr>
          <a:xfrm>
            <a:off x="2723761" y="871396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0D242B-07D7-4ABD-B817-E49D84D6B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2" t="19454" r="9271" b="25683"/>
          <a:stretch/>
        </p:blipFill>
        <p:spPr>
          <a:xfrm>
            <a:off x="2068640" y="1275413"/>
            <a:ext cx="4968903" cy="539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87CE8B9F-315B-482A-9D54-BE7B8405933C}"/>
              </a:ext>
            </a:extLst>
          </p:cNvPr>
          <p:cNvCxnSpPr>
            <a:cxnSpLocks/>
          </p:cNvCxnSpPr>
          <p:nvPr/>
        </p:nvCxnSpPr>
        <p:spPr>
          <a:xfrm flipH="1" flipV="1">
            <a:off x="4953913" y="3686104"/>
            <a:ext cx="2749967" cy="1427263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2">
            <a:extLst>
              <a:ext uri="{FF2B5EF4-FFF2-40B4-BE49-F238E27FC236}">
                <a16:creationId xmlns:a16="http://schemas.microsoft.com/office/drawing/2014/main" id="{EFAD06E9-B899-464A-A826-63A68296996A}"/>
              </a:ext>
            </a:extLst>
          </p:cNvPr>
          <p:cNvSpPr txBox="1">
            <a:spLocks/>
          </p:cNvSpPr>
          <p:nvPr/>
        </p:nvSpPr>
        <p:spPr>
          <a:xfrm>
            <a:off x="7255239" y="1440785"/>
            <a:ext cx="4569874" cy="3341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Объект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Шуваловская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промзона в г. Нижний Новгород.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Находится в черте города;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непосредственной близости от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Шуваловского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канала;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течение более, чем 30 лет, являлась местом накопления строительных и твердых коммунальных отходов;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Оказывает негативное воздействие на окружающую природную среду за счет вредных веществ, выделившихся из отходов в результате их размещения на данной территории.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3DC5CEB-37CD-442D-A7E4-E22ADC69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5AD376-758B-4592-949B-0754A52356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719835-0E4B-4023-AD66-38BFDD17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48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AD3A6D-DD3A-4CB4-91F1-7D0F9054A4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0" y="1135481"/>
            <a:ext cx="4328077" cy="334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DD72C62-4198-4286-80A4-CFACFCC3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9865" y="1568111"/>
            <a:ext cx="865613" cy="818092"/>
          </a:xfrm>
        </p:spPr>
        <p:txBody>
          <a:bodyPr/>
          <a:lstStyle/>
          <a:p>
            <a:fld id="{CC0529C3-EEFB-4C6F-B04B-678851B9D6D9}" type="slidenum">
              <a:rPr lang="ru-RU" smtClean="0"/>
              <a:t>5</a:t>
            </a:fld>
            <a:endParaRPr lang="ru-RU" dirty="0"/>
          </a:p>
        </p:txBody>
      </p:sp>
      <p:graphicFrame>
        <p:nvGraphicFramePr>
          <p:cNvPr id="29" name="Схема 28">
            <a:extLst>
              <a:ext uri="{FF2B5EF4-FFF2-40B4-BE49-F238E27FC236}">
                <a16:creationId xmlns:a16="http://schemas.microsoft.com/office/drawing/2014/main" id="{CE899346-E600-4AB4-9A83-523400957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611582"/>
              </p:ext>
            </p:extLst>
          </p:nvPr>
        </p:nvGraphicFramePr>
        <p:xfrm>
          <a:off x="372798" y="1295168"/>
          <a:ext cx="2534212" cy="2847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Стрелка: вправо 31">
            <a:extLst>
              <a:ext uri="{FF2B5EF4-FFF2-40B4-BE49-F238E27FC236}">
                <a16:creationId xmlns:a16="http://schemas.microsoft.com/office/drawing/2014/main" id="{1390AF2E-7677-43D7-B52B-70EAB47F5630}"/>
              </a:ext>
            </a:extLst>
          </p:cNvPr>
          <p:cNvSpPr/>
          <p:nvPr/>
        </p:nvSpPr>
        <p:spPr>
          <a:xfrm>
            <a:off x="2972779" y="2151839"/>
            <a:ext cx="350044" cy="1134180"/>
          </a:xfrm>
          <a:prstGeom prst="rightArrow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48BDD87C-75C3-4C5F-8041-561A1ED13167}"/>
              </a:ext>
            </a:extLst>
          </p:cNvPr>
          <p:cNvSpPr/>
          <p:nvPr/>
        </p:nvSpPr>
        <p:spPr>
          <a:xfrm>
            <a:off x="7666560" y="1270684"/>
            <a:ext cx="2090537" cy="823086"/>
          </a:xfrm>
          <a:prstGeom prst="rightArrow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/>
              <a:t>Выбросы в атмосферу</a:t>
            </a:r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B772458F-4D1D-4F51-B36D-8724E65C5110}"/>
              </a:ext>
            </a:extLst>
          </p:cNvPr>
          <p:cNvSpPr/>
          <p:nvPr/>
        </p:nvSpPr>
        <p:spPr>
          <a:xfrm>
            <a:off x="7666560" y="3608634"/>
            <a:ext cx="2090537" cy="823086"/>
          </a:xfrm>
          <a:prstGeom prst="rightArrow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/>
              <a:t>Проникновение в глубокие геологические слои</a:t>
            </a:r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CF495662-DBA7-44FE-BF2E-D9A141454E59}"/>
              </a:ext>
            </a:extLst>
          </p:cNvPr>
          <p:cNvSpPr/>
          <p:nvPr/>
        </p:nvSpPr>
        <p:spPr>
          <a:xfrm>
            <a:off x="7666560" y="2809453"/>
            <a:ext cx="2090537" cy="823086"/>
          </a:xfrm>
          <a:prstGeom prst="rightArrow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/>
              <a:t>Угнетение биоразнообразия</a:t>
            </a:r>
          </a:p>
        </p:txBody>
      </p: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EC1FBBE8-6921-4C76-B50D-74266C8CAC2F}"/>
              </a:ext>
            </a:extLst>
          </p:cNvPr>
          <p:cNvSpPr/>
          <p:nvPr/>
        </p:nvSpPr>
        <p:spPr>
          <a:xfrm>
            <a:off x="7666560" y="2028375"/>
            <a:ext cx="2090537" cy="823086"/>
          </a:xfrm>
          <a:prstGeom prst="rightArrow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/>
              <a:t>Загрязнение грунтовых вод</a:t>
            </a:r>
          </a:p>
        </p:txBody>
      </p:sp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CC8384B3-6A0D-41AF-9726-8F79A520C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692" y="4934681"/>
            <a:ext cx="95611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Экологическая безопасность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обеспечивается должным образом, так как отсутствуют мероприятия по защите почвы, атмосферы, поверхностных вод, геологической среды и подземных вод от загрязнений. Развивается мигрирующее многокомпонентное загрязнение нефтехимическими отходами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B11E9F-CE2E-4632-8107-ABA73F415575}"/>
              </a:ext>
            </a:extLst>
          </p:cNvPr>
          <p:cNvSpPr/>
          <p:nvPr/>
        </p:nvSpPr>
        <p:spPr>
          <a:xfrm>
            <a:off x="9879940" y="1201549"/>
            <a:ext cx="2129282" cy="33479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400" b="1" u="sng" dirty="0">
                <a:solidFill>
                  <a:schemeClr val="tx2">
                    <a:lumMod val="75000"/>
                  </a:schemeClr>
                </a:solidFill>
              </a:rPr>
              <a:t>Вредные вещества:</a:t>
            </a:r>
          </a:p>
          <a:p>
            <a:pPr algn="ctr">
              <a:lnSpc>
                <a:spcPct val="150000"/>
              </a:lnSpc>
            </a:pP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Тяжелые металлы;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Нефтепродукты;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</a:rPr>
              <a:t>Бенз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(а)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</a:rPr>
              <a:t>пирен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Оксиды металлов;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Лом черных и цветных металлов;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Биологические загрязнители и т.д.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C284C08-A724-4D08-9AF4-6B57F9D3C585}"/>
              </a:ext>
            </a:extLst>
          </p:cNvPr>
          <p:cNvSpPr txBox="1">
            <a:spLocks/>
          </p:cNvSpPr>
          <p:nvPr/>
        </p:nvSpPr>
        <p:spPr>
          <a:xfrm>
            <a:off x="912888" y="151761"/>
            <a:ext cx="10723562" cy="6799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МНОГОКОМПОНЕНТНОЕ ЗАГРЯЗНЕНИЕ ОТХОДАМИ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E71FFEA-18C7-4681-A5A4-3EB033E84C7F}"/>
              </a:ext>
            </a:extLst>
          </p:cNvPr>
          <p:cNvCxnSpPr/>
          <p:nvPr/>
        </p:nvCxnSpPr>
        <p:spPr>
          <a:xfrm>
            <a:off x="2706565" y="792206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847A5AA8-959D-4BAC-B4BC-95320081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A9863F-A5D9-43CC-9D22-85D7B558EA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5EBEE52A-6E70-41CB-9BAB-50882E4ED276}"/>
              </a:ext>
            </a:extLst>
          </p:cNvPr>
          <p:cNvSpPr txBox="1">
            <a:spLocks/>
          </p:cNvSpPr>
          <p:nvPr/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7EF699-A105-45A4-8655-EFA09460FAF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462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7897607-1A86-4BFA-8C06-3E5D841E650F}"/>
              </a:ext>
            </a:extLst>
          </p:cNvPr>
          <p:cNvSpPr txBox="1">
            <a:spLocks/>
          </p:cNvSpPr>
          <p:nvPr/>
        </p:nvSpPr>
        <p:spPr>
          <a:xfrm>
            <a:off x="912888" y="151761"/>
            <a:ext cx="10723562" cy="6799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/>
              <a:t>ПОСЛЕДСТВИЯ ЗАГРЯЗНЕНИЯ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2C1A0EB-84AE-4F1E-92DA-7217204995C3}"/>
              </a:ext>
            </a:extLst>
          </p:cNvPr>
          <p:cNvCxnSpPr/>
          <p:nvPr/>
        </p:nvCxnSpPr>
        <p:spPr>
          <a:xfrm>
            <a:off x="2706565" y="792206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CF197C91-0937-408E-9BCF-2F5FECD46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A43C48-5D15-49D0-9B05-0F1469452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4E23E9-C6A2-4240-97DB-9B11EE861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49" y="4967121"/>
            <a:ext cx="2291090" cy="171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E8025E-4012-427C-97CD-0F8BB70A0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1" y="4987921"/>
            <a:ext cx="2291090" cy="171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3D2E57-F365-4EB4-AB53-3C3D40AEE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60" y="3803416"/>
            <a:ext cx="2291090" cy="171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0FA5E04-1A6C-44E5-8213-D155BAB33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10" y="3803416"/>
            <a:ext cx="2291090" cy="171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Объект 1">
            <a:extLst>
              <a:ext uri="{FF2B5EF4-FFF2-40B4-BE49-F238E27FC236}">
                <a16:creationId xmlns:a16="http://schemas.microsoft.com/office/drawing/2014/main" id="{D1356698-17A2-4860-8C83-A54A06447F9E}"/>
              </a:ext>
            </a:extLst>
          </p:cNvPr>
          <p:cNvSpPr txBox="1">
            <a:spLocks/>
          </p:cNvSpPr>
          <p:nvPr/>
        </p:nvSpPr>
        <p:spPr>
          <a:xfrm>
            <a:off x="1606298" y="1020671"/>
            <a:ext cx="9336742" cy="30873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Образование вторичных источников загрязнения – локального скопления жидких и твердых загрязняющих веществ;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Загрязнение и деградация почв, появление характерного запаха, доходящего до ближайшего жилого массива;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Вынос загрязнений в сторону поверхностных водотоков (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Шуваловский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канал, река Волга, река Ока);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Нарушение рельефа территории, глубинное загрязнение тяжелыми металлами, нефтепродуктами,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бенз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(а)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пиреном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, полимерными отходами различного генеза.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BA6A7CB6-3CDC-4AAC-A08B-576DA1C4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73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B4DC06-C1D5-4545-A1E4-8C5613002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7" r="30470"/>
          <a:stretch/>
        </p:blipFill>
        <p:spPr>
          <a:xfrm>
            <a:off x="8160444" y="4485320"/>
            <a:ext cx="1800200" cy="18288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908719"/>
            <a:ext cx="8577014" cy="343258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Обсуждение результатов реализации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предпроектных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решений по организации мероприятий по обследованию нарушенных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антропогенно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-техногенных территорий с органами государственной власти в сфере экологии и природопользования: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 экологии и природных ресурсов;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 Росприроднадзора.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Оформление заявки на включение объекта 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Федеральную Целевую Программу «Ликвидация накопленного экологического вреда»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финансирования проекта.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C68DA-F7CE-4310-ADD7-640CF4E54093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39" y="4485320"/>
            <a:ext cx="224221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/>
          <p:cNvSpPr/>
          <p:nvPr/>
        </p:nvSpPr>
        <p:spPr>
          <a:xfrm rot="10800000">
            <a:off x="7257071" y="5150718"/>
            <a:ext cx="576064" cy="36004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598135" y="5097388"/>
            <a:ext cx="576064" cy="36004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77184" y="4701344"/>
            <a:ext cx="1873582" cy="151216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Реализация проекта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7257071" y="5510759"/>
            <a:ext cx="576064" cy="36004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4598135" y="5510759"/>
            <a:ext cx="576064" cy="36004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631357-3B31-4792-845D-1258471D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485320"/>
            <a:ext cx="2539385" cy="1944216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C395CB33-7B24-4637-A7DA-92143FCF9E85}"/>
              </a:ext>
            </a:extLst>
          </p:cNvPr>
          <p:cNvSpPr txBox="1">
            <a:spLocks/>
          </p:cNvSpPr>
          <p:nvPr/>
        </p:nvSpPr>
        <p:spPr>
          <a:xfrm>
            <a:off x="949918" y="244790"/>
            <a:ext cx="10723562" cy="6799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/>
              <a:t>ВЗАИМОДЕЙСТВИЕ С ОРГАНАМИ ГОСУДАРСТВЕННОЙ ВЛАСТИ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41D1F96-7E46-42B5-BEB9-F2894149218B}"/>
              </a:ext>
            </a:extLst>
          </p:cNvPr>
          <p:cNvCxnSpPr/>
          <p:nvPr/>
        </p:nvCxnSpPr>
        <p:spPr>
          <a:xfrm>
            <a:off x="2706565" y="792206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3183DE2B-33B1-48F9-9EC4-77EBFE88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D561D3E-82FC-4EC4-BFC7-EDBA5E9507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6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92EA3-04FE-4BD2-8C8A-7852C58AB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45" y="172515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Федеральная Целевая Программа «Ликвидация накопленного экологического ущерба»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677EC0-581D-4C07-8EF3-90F51E779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364125"/>
            <a:ext cx="8754629" cy="5187542"/>
          </a:xfrm>
        </p:spPr>
        <p:txBody>
          <a:bodyPr>
            <a:normAutofit lnSpcReduction="10000"/>
          </a:bodyPr>
          <a:lstStyle/>
          <a:p>
            <a:pPr marL="0" indent="360363">
              <a:buNone/>
            </a:pPr>
            <a:r>
              <a:rPr lang="ru-RU" dirty="0"/>
              <a:t>Задачи Программы: </a:t>
            </a:r>
          </a:p>
          <a:p>
            <a:r>
              <a:rPr lang="ru-RU" dirty="0"/>
              <a:t>экологическая реабилитация территорий, подверженных негативному воздействию объектов накопленного экологического ущерба в результате прошлой хозяйственной деятельности;</a:t>
            </a:r>
          </a:p>
          <a:p>
            <a:r>
              <a:rPr lang="ru-RU" dirty="0"/>
              <a:t>экологическая реабилитация территорий, подверженных негативному воздействию объектов накопленного экологического ущерба с нефтесодержащими загрязнениями и предотвращение появления таких объектов в будущем;</a:t>
            </a:r>
          </a:p>
          <a:p>
            <a:r>
              <a:rPr lang="ru-RU" dirty="0"/>
              <a:t>экологическая реабилитация территорий, подверженных негативному воздействию объектов накопленного экологического ущерба обрабатывающей (прежде всего, химической) промышленности и предотвращение появления аналогичных объектов в будущем;</a:t>
            </a:r>
          </a:p>
          <a:p>
            <a:r>
              <a:rPr lang="ru-RU" dirty="0"/>
              <a:t>рекультивация и экологическая реабилитация территорий крупнейших полигонов твердых бытовых отходов;</a:t>
            </a:r>
          </a:p>
          <a:p>
            <a:r>
              <a:rPr lang="ru-RU" dirty="0"/>
              <a:t>ликвидация накопленного экологического ущерба в связи с прошлой хозяйственной деятельностью в Арктической зоне Российской Федерации и на прибрежных территориях и т.д.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DB68230-8B51-4160-AF2E-EAA0474B4048}"/>
              </a:ext>
            </a:extLst>
          </p:cNvPr>
          <p:cNvCxnSpPr/>
          <p:nvPr/>
        </p:nvCxnSpPr>
        <p:spPr>
          <a:xfrm>
            <a:off x="2905280" y="1109273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F5F13D51-3CEA-4F46-918D-019CEC480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669396-2C5E-4255-9C0C-EB1805C72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29A30C-FFB4-413D-AD09-0DB58E7B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89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3ED68-D915-481F-A4ED-36F5C2B9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340547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Цели и задачи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8B8C6F-5325-40AC-8F20-9D91BB3E3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031" y="1319135"/>
            <a:ext cx="9208047" cy="530651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/>
              <a:t>Цель проекта: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Проведение исследований объекта накопленного экологического ущерба с применением комплексирования методов инженерных и экологических изысканий и </a:t>
            </a:r>
            <a:r>
              <a:rPr lang="ru-RU" dirty="0" err="1"/>
              <a:t>ретросценарным</a:t>
            </a:r>
            <a:r>
              <a:rPr lang="ru-RU" dirty="0"/>
              <a:t> прогнозированием воздействия на окружающую среду на примере рекультивации земель используемых, но не предназначенных для размещения отходов I-V классов опасности. </a:t>
            </a:r>
          </a:p>
          <a:p>
            <a:pPr algn="just"/>
            <a:r>
              <a:rPr lang="ru-RU" dirty="0"/>
              <a:t>Проведение моделирования миграции загрязнений для решения задач мониторинга и рекультивации земельного участка на примере свалки промышленных и бытовых отходов на территории </a:t>
            </a:r>
            <a:r>
              <a:rPr lang="ru-RU" dirty="0" err="1"/>
              <a:t>Шуваловской</a:t>
            </a:r>
            <a:r>
              <a:rPr lang="ru-RU" dirty="0"/>
              <a:t> промзоны.</a:t>
            </a:r>
          </a:p>
          <a:p>
            <a:pPr marL="0" indent="0" algn="ctr">
              <a:buNone/>
            </a:pPr>
            <a:r>
              <a:rPr lang="ru-RU" b="1" dirty="0"/>
              <a:t>Задачи проекта:</a:t>
            </a:r>
          </a:p>
          <a:p>
            <a:pPr algn="just"/>
            <a:r>
              <a:rPr lang="ru-RU" dirty="0"/>
              <a:t>Моделирование миграции загрязнений для решения задач мониторинга динамики движения и изменения свойств загрязняющих веществ, мало чувствительных к точности исходных данных об </a:t>
            </a:r>
            <a:r>
              <a:rPr lang="ru-RU" dirty="0" err="1"/>
              <a:t>экоаномалиях</a:t>
            </a:r>
            <a:r>
              <a:rPr lang="ru-RU" dirty="0"/>
              <a:t>;</a:t>
            </a:r>
          </a:p>
          <a:p>
            <a:pPr algn="just"/>
            <a:r>
              <a:rPr lang="ru-RU" dirty="0"/>
              <a:t>Апробация комплексирования методов геофизического и экологического прогнозирования последствий загрязнения окружающей среды в соответствии с оценочной шкалой опасности загрязнения почв;</a:t>
            </a:r>
          </a:p>
          <a:p>
            <a:pPr algn="just"/>
            <a:r>
              <a:rPr lang="ru-RU" dirty="0"/>
              <a:t>Проведение </a:t>
            </a:r>
            <a:r>
              <a:rPr lang="ru-RU" dirty="0" err="1"/>
              <a:t>ретросценарного</a:t>
            </a:r>
            <a:r>
              <a:rPr lang="ru-RU" dirty="0"/>
              <a:t> прогнозирования воздействия на окружающую среду и проанализировать эффективность природоохранных мероприятий для достижения рекреационного назначения восстанавливаемой территории. </a:t>
            </a:r>
          </a:p>
          <a:p>
            <a:pPr algn="just"/>
            <a:r>
              <a:rPr lang="ru-RU" dirty="0"/>
              <a:t>Проведение исследований объекта накопленного экологического ущерба и разработка технологий его ликвидации и проведения </a:t>
            </a:r>
            <a:r>
              <a:rPr lang="ru-RU" dirty="0" err="1"/>
              <a:t>послепроектного</a:t>
            </a:r>
            <a:r>
              <a:rPr lang="ru-RU" dirty="0"/>
              <a:t> анализа.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0325E1F-B1EA-4391-9721-9BCE566D77A8}"/>
              </a:ext>
            </a:extLst>
          </p:cNvPr>
          <p:cNvCxnSpPr/>
          <p:nvPr/>
        </p:nvCxnSpPr>
        <p:spPr>
          <a:xfrm>
            <a:off x="3305330" y="1109273"/>
            <a:ext cx="721026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648F6B17-4E45-48FF-B5C2-802CA394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38" y="142017"/>
            <a:ext cx="777178" cy="72500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7A019F-F298-4FB1-8145-B0EE9BCF2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3"/>
          <a:stretch/>
        </p:blipFill>
        <p:spPr>
          <a:xfrm>
            <a:off x="10630696" y="172515"/>
            <a:ext cx="513136" cy="659309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F80755-7A4F-4064-B27D-282BBB61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F699-A105-45A4-8655-EFA09460FA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21153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Другая 1">
      <a:dk1>
        <a:srgbClr val="344E2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1874</Words>
  <Application>Microsoft Office PowerPoint</Application>
  <PresentationFormat>Широкоэкранный</PresentationFormat>
  <Paragraphs>221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Легкий дым</vt:lpstr>
      <vt:lpstr>«Проведение исследований объекта накопленного экологического ущерба с применением комплексирования методов инженерных и экологических изысканий и ретросценарным прогнозированием воздействия на окружающую среду»</vt:lpstr>
      <vt:lpstr>Участники проекта</vt:lpstr>
      <vt:lpstr>Презентация PowerPoint</vt:lpstr>
      <vt:lpstr>Объект накопленного экологического вреда</vt:lpstr>
      <vt:lpstr>Презентация PowerPoint</vt:lpstr>
      <vt:lpstr>Презентация PowerPoint</vt:lpstr>
      <vt:lpstr>Презентация PowerPoint</vt:lpstr>
      <vt:lpstr>Федеральная Целевая Программа «Ликвидация накопленного экологического ущерба»</vt:lpstr>
      <vt:lpstr>Цели и задачи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Экологическая практика при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Полученные результаты</vt:lpstr>
      <vt:lpstr>РЕЗУЛЬТАТЫ КОМПЛЕКСА МЕРОПРИЯТИЙ ПО УПРАВЛЕНИЮ ЭКОЛОГИЧЕСКИМ ПРОЕКТОМ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33</cp:revision>
  <dcterms:created xsi:type="dcterms:W3CDTF">2019-11-04T17:47:07Z</dcterms:created>
  <dcterms:modified xsi:type="dcterms:W3CDTF">2019-11-24T18:23:44Z</dcterms:modified>
</cp:coreProperties>
</file>